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17305C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17305C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17305C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17305C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17305C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99180" y="82718"/>
            <a:ext cx="1837708" cy="180034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430710"/>
            <a:ext cx="979556" cy="8562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17305C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99180" y="82718"/>
            <a:ext cx="1837708" cy="180034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430710"/>
            <a:ext cx="979556" cy="85628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60416" y="4428400"/>
            <a:ext cx="3642035" cy="364203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314435" y="7075297"/>
            <a:ext cx="9973945" cy="3211830"/>
          </a:xfrm>
          <a:custGeom>
            <a:avLst/>
            <a:gdLst/>
            <a:ahLst/>
            <a:cxnLst/>
            <a:rect l="l" t="t" r="r" b="b"/>
            <a:pathLst>
              <a:path w="9973944" h="3211829">
                <a:moveTo>
                  <a:pt x="9973564" y="0"/>
                </a:moveTo>
                <a:lnTo>
                  <a:pt x="0" y="3211703"/>
                </a:lnTo>
                <a:lnTo>
                  <a:pt x="9973564" y="3211703"/>
                </a:lnTo>
                <a:lnTo>
                  <a:pt x="9973564" y="0"/>
                </a:lnTo>
                <a:close/>
              </a:path>
            </a:pathLst>
          </a:custGeom>
          <a:solidFill>
            <a:srgbClr val="EB2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746864" y="7227061"/>
            <a:ext cx="6541134" cy="3060065"/>
          </a:xfrm>
          <a:custGeom>
            <a:avLst/>
            <a:gdLst/>
            <a:ahLst/>
            <a:cxnLst/>
            <a:rect l="l" t="t" r="r" b="b"/>
            <a:pathLst>
              <a:path w="6541134" h="3060065">
                <a:moveTo>
                  <a:pt x="6541134" y="0"/>
                </a:moveTo>
                <a:lnTo>
                  <a:pt x="0" y="3059936"/>
                </a:lnTo>
                <a:lnTo>
                  <a:pt x="6541134" y="3059936"/>
                </a:lnTo>
                <a:lnTo>
                  <a:pt x="6541134" y="0"/>
                </a:lnTo>
                <a:close/>
              </a:path>
            </a:pathLst>
          </a:custGeom>
          <a:solidFill>
            <a:srgbClr val="173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3764" y="436483"/>
            <a:ext cx="9751180" cy="21782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99180" y="82718"/>
            <a:ext cx="1837708" cy="18003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3092" y="210058"/>
            <a:ext cx="12222987" cy="21054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17305C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42938" y="3528440"/>
            <a:ext cx="9989185" cy="4430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17305C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eremnova@kubanexport.ru" TargetMode="External"/><Relationship Id="rId11" Type="http://schemas.openxmlformats.org/officeDocument/2006/relationships/image" Target="../media/image47.png"/><Relationship Id="rId5" Type="http://schemas.openxmlformats.org/officeDocument/2006/relationships/image" Target="../media/image10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hyperlink" Target="mailto:voloshina@kubanexport.ru" TargetMode="External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11" Type="http://schemas.openxmlformats.org/officeDocument/2006/relationships/image" Target="../media/image62.png"/><Relationship Id="rId5" Type="http://schemas.openxmlformats.org/officeDocument/2006/relationships/image" Target="../media/image55.jp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6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11" Type="http://schemas.openxmlformats.org/officeDocument/2006/relationships/image" Target="../media/image65.jpg"/><Relationship Id="rId5" Type="http://schemas.openxmlformats.org/officeDocument/2006/relationships/image" Target="../media/image55.jpg"/><Relationship Id="rId10" Type="http://schemas.openxmlformats.org/officeDocument/2006/relationships/image" Target="../media/image64.jp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10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10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1.png"/><Relationship Id="rId3" Type="http://schemas.openxmlformats.org/officeDocument/2006/relationships/image" Target="../media/image10.png"/><Relationship Id="rId7" Type="http://schemas.openxmlformats.org/officeDocument/2006/relationships/image" Target="../media/image45.png"/><Relationship Id="rId12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hyperlink" Target="mailto:galstyan@kubanexport.ru" TargetMode="External"/><Relationship Id="rId9" Type="http://schemas.openxmlformats.org/officeDocument/2006/relationships/image" Target="../media/image47.png"/><Relationship Id="rId1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://www.kubanexport.ru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.png"/><Relationship Id="rId10" Type="http://schemas.openxmlformats.org/officeDocument/2006/relationships/image" Target="../media/image34.png"/><Relationship Id="rId4" Type="http://schemas.openxmlformats.org/officeDocument/2006/relationships/image" Target="../media/image1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092" y="4295647"/>
            <a:ext cx="12291060" cy="20485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0"/>
              </a:spcBef>
            </a:pPr>
            <a:r>
              <a:rPr sz="6600" spc="-95" dirty="0"/>
              <a:t>Услуги</a:t>
            </a:r>
            <a:r>
              <a:rPr sz="6600" spc="-315" dirty="0"/>
              <a:t> </a:t>
            </a:r>
            <a:r>
              <a:rPr sz="6600" dirty="0"/>
              <a:t>Центра</a:t>
            </a:r>
            <a:r>
              <a:rPr sz="6600" spc="-350" dirty="0"/>
              <a:t> </a:t>
            </a:r>
            <a:r>
              <a:rPr sz="6600" spc="-10" dirty="0"/>
              <a:t>поддержки </a:t>
            </a:r>
            <a:r>
              <a:rPr sz="6600" spc="-35" dirty="0"/>
              <a:t>экспорта</a:t>
            </a:r>
            <a:r>
              <a:rPr sz="6600" spc="-340" dirty="0"/>
              <a:t> </a:t>
            </a:r>
            <a:r>
              <a:rPr sz="6600" spc="-65" dirty="0"/>
              <a:t>Краснодарского</a:t>
            </a:r>
            <a:r>
              <a:rPr sz="6600" spc="-305" dirty="0"/>
              <a:t> </a:t>
            </a:r>
            <a:r>
              <a:rPr sz="6600" spc="-20" dirty="0"/>
              <a:t>края</a:t>
            </a:r>
            <a:endParaRPr sz="6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183" y="8484603"/>
            <a:ext cx="1520941" cy="16252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314435" y="7075296"/>
            <a:ext cx="9973945" cy="3211830"/>
            <a:chOff x="8314435" y="7075296"/>
            <a:chExt cx="9973945" cy="3211830"/>
          </a:xfrm>
        </p:grpSpPr>
        <p:sp>
          <p:nvSpPr>
            <p:cNvPr id="5" name="object 5"/>
            <p:cNvSpPr/>
            <p:nvPr/>
          </p:nvSpPr>
          <p:spPr>
            <a:xfrm>
              <a:off x="8314435" y="7075296"/>
              <a:ext cx="9973945" cy="3211830"/>
            </a:xfrm>
            <a:custGeom>
              <a:avLst/>
              <a:gdLst/>
              <a:ahLst/>
              <a:cxnLst/>
              <a:rect l="l" t="t" r="r" b="b"/>
              <a:pathLst>
                <a:path w="9973944" h="3211829">
                  <a:moveTo>
                    <a:pt x="9973564" y="0"/>
                  </a:moveTo>
                  <a:lnTo>
                    <a:pt x="0" y="3211703"/>
                  </a:lnTo>
                  <a:lnTo>
                    <a:pt x="9973564" y="3211703"/>
                  </a:lnTo>
                  <a:lnTo>
                    <a:pt x="9973564" y="0"/>
                  </a:lnTo>
                  <a:close/>
                </a:path>
              </a:pathLst>
            </a:custGeom>
            <a:solidFill>
              <a:srgbClr val="EB2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46864" y="7227061"/>
              <a:ext cx="6541134" cy="3060065"/>
            </a:xfrm>
            <a:custGeom>
              <a:avLst/>
              <a:gdLst/>
              <a:ahLst/>
              <a:cxnLst/>
              <a:rect l="l" t="t" r="r" b="b"/>
              <a:pathLst>
                <a:path w="6541134" h="3060065">
                  <a:moveTo>
                    <a:pt x="6541134" y="0"/>
                  </a:moveTo>
                  <a:lnTo>
                    <a:pt x="0" y="3059936"/>
                  </a:lnTo>
                  <a:lnTo>
                    <a:pt x="6541134" y="3059936"/>
                  </a:lnTo>
                  <a:lnTo>
                    <a:pt x="6541134" y="0"/>
                  </a:lnTo>
                  <a:close/>
                </a:path>
              </a:pathLst>
            </a:custGeom>
            <a:solidFill>
              <a:srgbClr val="173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7964" y="550783"/>
            <a:ext cx="9751180" cy="21782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39873"/>
            <a:ext cx="5262880" cy="8747125"/>
            <a:chOff x="0" y="1539873"/>
            <a:chExt cx="5262880" cy="8747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430710"/>
              <a:ext cx="979556" cy="8562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309" y="1539873"/>
              <a:ext cx="5072380" cy="87471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2782" y="2115362"/>
              <a:ext cx="3555365" cy="768667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5" dirty="0"/>
              <a:t>РАЗМЕЩЕНИЕ</a:t>
            </a:r>
            <a:r>
              <a:rPr sz="4400" spc="-165" dirty="0"/>
              <a:t> </a:t>
            </a:r>
            <a:r>
              <a:rPr sz="4400" dirty="0"/>
              <a:t>В</a:t>
            </a:r>
            <a:r>
              <a:rPr sz="4400" spc="-85" dirty="0"/>
              <a:t> </a:t>
            </a:r>
            <a:r>
              <a:rPr sz="4400" spc="165" dirty="0"/>
              <a:t>ДДП</a:t>
            </a:r>
            <a:r>
              <a:rPr sz="4400" spc="45" dirty="0"/>
              <a:t> </a:t>
            </a:r>
            <a:r>
              <a:rPr sz="4400" spc="-25" dirty="0"/>
              <a:t>РЭЦ</a:t>
            </a:r>
            <a:endParaRPr sz="44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28600" y="0"/>
            <a:ext cx="5359400" cy="421017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Черемнова</a:t>
            </a:r>
            <a:r>
              <a:rPr spc="140" dirty="0"/>
              <a:t> </a:t>
            </a:r>
            <a:r>
              <a:rPr dirty="0"/>
              <a:t>Анна</a:t>
            </a:r>
            <a:r>
              <a:rPr spc="155" dirty="0"/>
              <a:t> </a:t>
            </a:r>
            <a:r>
              <a:rPr spc="-10" dirty="0"/>
              <a:t>Евгеньевна</a:t>
            </a:r>
          </a:p>
          <a:p>
            <a:pPr marR="93345" algn="ctr">
              <a:lnSpc>
                <a:spcPct val="100000"/>
              </a:lnSpc>
            </a:pPr>
            <a:r>
              <a:rPr b="0" dirty="0">
                <a:latin typeface="Roboto"/>
                <a:cs typeface="Roboto"/>
              </a:rPr>
              <a:t>старший</a:t>
            </a:r>
            <a:r>
              <a:rPr b="0" spc="-215" dirty="0">
                <a:latin typeface="Roboto"/>
                <a:cs typeface="Roboto"/>
              </a:rPr>
              <a:t> </a:t>
            </a:r>
            <a:r>
              <a:rPr b="0" spc="-10" dirty="0">
                <a:latin typeface="Roboto"/>
                <a:cs typeface="Roboto"/>
              </a:rPr>
              <a:t>специалист</a:t>
            </a:r>
          </a:p>
          <a:p>
            <a:pPr algn="ctr">
              <a:lnSpc>
                <a:spcPct val="100000"/>
              </a:lnSpc>
            </a:pPr>
            <a:r>
              <a:rPr b="0" spc="-35" dirty="0">
                <a:latin typeface="Roboto"/>
                <a:cs typeface="Roboto"/>
              </a:rPr>
              <a:t>Центра</a:t>
            </a:r>
            <a:r>
              <a:rPr b="0" spc="-165" dirty="0">
                <a:latin typeface="Roboto"/>
                <a:cs typeface="Roboto"/>
              </a:rPr>
              <a:t> </a:t>
            </a:r>
            <a:r>
              <a:rPr b="0" dirty="0">
                <a:latin typeface="Roboto"/>
                <a:cs typeface="Roboto"/>
              </a:rPr>
              <a:t>поддержки</a:t>
            </a:r>
            <a:r>
              <a:rPr b="0" spc="-165" dirty="0">
                <a:latin typeface="Roboto"/>
                <a:cs typeface="Roboto"/>
              </a:rPr>
              <a:t> </a:t>
            </a:r>
            <a:r>
              <a:rPr b="0" spc="-40" dirty="0">
                <a:latin typeface="Roboto"/>
                <a:cs typeface="Roboto"/>
              </a:rPr>
              <a:t>экспорта</a:t>
            </a:r>
            <a:r>
              <a:rPr b="0" spc="-130" dirty="0">
                <a:latin typeface="Roboto"/>
                <a:cs typeface="Roboto"/>
              </a:rPr>
              <a:t> </a:t>
            </a:r>
            <a:r>
              <a:rPr b="0" spc="-25" dirty="0">
                <a:latin typeface="Roboto"/>
                <a:cs typeface="Roboto"/>
              </a:rPr>
              <a:t>Краснодарского</a:t>
            </a:r>
            <a:r>
              <a:rPr b="0" spc="-130" dirty="0">
                <a:latin typeface="Roboto"/>
                <a:cs typeface="Roboto"/>
              </a:rPr>
              <a:t> </a:t>
            </a:r>
            <a:r>
              <a:rPr b="0" spc="-20" dirty="0">
                <a:latin typeface="Roboto"/>
                <a:cs typeface="Roboto"/>
              </a:rPr>
              <a:t>края</a:t>
            </a:r>
          </a:p>
          <a:p>
            <a:pPr>
              <a:lnSpc>
                <a:spcPct val="100000"/>
              </a:lnSpc>
            </a:pPr>
            <a:endParaRPr b="0" spc="-2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905"/>
              </a:spcBef>
            </a:pPr>
            <a:endParaRPr b="0" spc="-20" dirty="0">
              <a:latin typeface="Roboto"/>
              <a:cs typeface="Roboto"/>
            </a:endParaRPr>
          </a:p>
          <a:p>
            <a:pPr marL="1141730">
              <a:lnSpc>
                <a:spcPct val="100000"/>
              </a:lnSpc>
              <a:spcBef>
                <a:spcPts val="5"/>
              </a:spcBef>
            </a:pPr>
            <a:r>
              <a:rPr dirty="0"/>
              <a:t>+7</a:t>
            </a:r>
            <a:r>
              <a:rPr spc="40" dirty="0"/>
              <a:t> </a:t>
            </a:r>
            <a:r>
              <a:rPr dirty="0"/>
              <a:t>926</a:t>
            </a:r>
            <a:r>
              <a:rPr spc="45" dirty="0"/>
              <a:t> </a:t>
            </a:r>
            <a:r>
              <a:rPr spc="-95" dirty="0"/>
              <a:t>412-</a:t>
            </a:r>
            <a:r>
              <a:rPr spc="-105" dirty="0"/>
              <a:t>18-</a:t>
            </a:r>
            <a:r>
              <a:rPr spc="-25" dirty="0"/>
              <a:t>36</a:t>
            </a:r>
          </a:p>
          <a:p>
            <a:pPr>
              <a:lnSpc>
                <a:spcPct val="100000"/>
              </a:lnSpc>
              <a:spcBef>
                <a:spcPts val="1090"/>
              </a:spcBef>
            </a:pPr>
            <a:endParaRPr spc="-25" dirty="0"/>
          </a:p>
          <a:p>
            <a:pPr marL="1202690">
              <a:lnSpc>
                <a:spcPct val="100000"/>
              </a:lnSpc>
            </a:pPr>
            <a:r>
              <a:rPr u="sng" spc="-10" dirty="0">
                <a:uFill>
                  <a:solidFill>
                    <a:srgbClr val="17305C"/>
                  </a:solidFill>
                </a:uFill>
                <a:hlinkClick r:id="rId6"/>
              </a:rPr>
              <a:t>cheremnova@kubanexport.ru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6790943" y="6172580"/>
            <a:ext cx="544830" cy="950594"/>
            <a:chOff x="6790943" y="6172580"/>
            <a:chExt cx="544830" cy="950594"/>
          </a:xfrm>
        </p:grpSpPr>
        <p:sp>
          <p:nvSpPr>
            <p:cNvPr id="10" name="object 10"/>
            <p:cNvSpPr/>
            <p:nvPr/>
          </p:nvSpPr>
          <p:spPr>
            <a:xfrm>
              <a:off x="6803643" y="6185280"/>
              <a:ext cx="494030" cy="925194"/>
            </a:xfrm>
            <a:custGeom>
              <a:avLst/>
              <a:gdLst/>
              <a:ahLst/>
              <a:cxnLst/>
              <a:rect l="l" t="t" r="r" b="b"/>
              <a:pathLst>
                <a:path w="494029" h="925195">
                  <a:moveTo>
                    <a:pt x="417956" y="0"/>
                  </a:moveTo>
                  <a:lnTo>
                    <a:pt x="75946" y="0"/>
                  </a:lnTo>
                  <a:lnTo>
                    <a:pt x="46481" y="5969"/>
                  </a:lnTo>
                  <a:lnTo>
                    <a:pt x="22351" y="22352"/>
                  </a:lnTo>
                  <a:lnTo>
                    <a:pt x="5969" y="46482"/>
                  </a:lnTo>
                  <a:lnTo>
                    <a:pt x="0" y="75946"/>
                  </a:lnTo>
                  <a:lnTo>
                    <a:pt x="0" y="848741"/>
                  </a:lnTo>
                  <a:lnTo>
                    <a:pt x="5969" y="878205"/>
                  </a:lnTo>
                  <a:lnTo>
                    <a:pt x="22351" y="902462"/>
                  </a:lnTo>
                  <a:lnTo>
                    <a:pt x="46481" y="918718"/>
                  </a:lnTo>
                  <a:lnTo>
                    <a:pt x="75946" y="924687"/>
                  </a:lnTo>
                  <a:lnTo>
                    <a:pt x="417956" y="924687"/>
                  </a:lnTo>
                  <a:lnTo>
                    <a:pt x="447548" y="918718"/>
                  </a:lnTo>
                  <a:lnTo>
                    <a:pt x="471677" y="902462"/>
                  </a:lnTo>
                  <a:lnTo>
                    <a:pt x="488060" y="878205"/>
                  </a:lnTo>
                  <a:lnTo>
                    <a:pt x="494029" y="848741"/>
                  </a:lnTo>
                  <a:lnTo>
                    <a:pt x="494029" y="75946"/>
                  </a:lnTo>
                  <a:lnTo>
                    <a:pt x="488060" y="46482"/>
                  </a:lnTo>
                  <a:lnTo>
                    <a:pt x="471677" y="22352"/>
                  </a:lnTo>
                  <a:lnTo>
                    <a:pt x="447548" y="5969"/>
                  </a:lnTo>
                  <a:lnTo>
                    <a:pt x="41795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04023" y="6292976"/>
              <a:ext cx="25400" cy="88900"/>
            </a:xfrm>
            <a:custGeom>
              <a:avLst/>
              <a:gdLst/>
              <a:ahLst/>
              <a:cxnLst/>
              <a:rect l="l" t="t" r="r" b="b"/>
              <a:pathLst>
                <a:path w="25400" h="88900">
                  <a:moveTo>
                    <a:pt x="20193" y="0"/>
                  </a:moveTo>
                  <a:lnTo>
                    <a:pt x="0" y="0"/>
                  </a:lnTo>
                  <a:lnTo>
                    <a:pt x="0" y="88646"/>
                  </a:lnTo>
                  <a:lnTo>
                    <a:pt x="20193" y="88646"/>
                  </a:lnTo>
                  <a:lnTo>
                    <a:pt x="25273" y="83565"/>
                  </a:lnTo>
                  <a:lnTo>
                    <a:pt x="25273" y="5080"/>
                  </a:lnTo>
                  <a:lnTo>
                    <a:pt x="20193" y="0"/>
                  </a:lnTo>
                  <a:close/>
                </a:path>
              </a:pathLst>
            </a:custGeom>
            <a:solidFill>
              <a:srgbClr val="8F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54316" y="6286626"/>
              <a:ext cx="393065" cy="671830"/>
            </a:xfrm>
            <a:custGeom>
              <a:avLst/>
              <a:gdLst/>
              <a:ahLst/>
              <a:cxnLst/>
              <a:rect l="l" t="t" r="r" b="b"/>
              <a:pathLst>
                <a:path w="393065" h="671829">
                  <a:moveTo>
                    <a:pt x="390143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0" y="668909"/>
                  </a:lnTo>
                  <a:lnTo>
                    <a:pt x="2539" y="671322"/>
                  </a:lnTo>
                  <a:lnTo>
                    <a:pt x="390143" y="671322"/>
                  </a:lnTo>
                  <a:lnTo>
                    <a:pt x="392683" y="668909"/>
                  </a:lnTo>
                  <a:lnTo>
                    <a:pt x="392683" y="2539"/>
                  </a:lnTo>
                  <a:lnTo>
                    <a:pt x="390143" y="0"/>
                  </a:lnTo>
                  <a:close/>
                </a:path>
              </a:pathLst>
            </a:custGeom>
            <a:solidFill>
              <a:srgbClr val="C6D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98639" y="634364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0865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70865"/>
                  </a:lnTo>
                  <a:lnTo>
                    <a:pt x="5079" y="75946"/>
                  </a:lnTo>
                  <a:lnTo>
                    <a:pt x="70865" y="75946"/>
                  </a:lnTo>
                  <a:lnTo>
                    <a:pt x="75945" y="70865"/>
                  </a:lnTo>
                  <a:lnTo>
                    <a:pt x="75945" y="5079"/>
                  </a:lnTo>
                  <a:lnTo>
                    <a:pt x="70865" y="0"/>
                  </a:lnTo>
                  <a:close/>
                </a:path>
              </a:pathLst>
            </a:custGeom>
            <a:solidFill>
              <a:srgbClr val="A0D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26604" y="634364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0993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70865"/>
                  </a:lnTo>
                  <a:lnTo>
                    <a:pt x="5079" y="75946"/>
                  </a:lnTo>
                  <a:lnTo>
                    <a:pt x="70993" y="75946"/>
                  </a:lnTo>
                  <a:lnTo>
                    <a:pt x="76073" y="70865"/>
                  </a:lnTo>
                  <a:lnTo>
                    <a:pt x="76073" y="5079"/>
                  </a:lnTo>
                  <a:lnTo>
                    <a:pt x="70993" y="0"/>
                  </a:lnTo>
                  <a:close/>
                </a:path>
              </a:pathLst>
            </a:custGeom>
            <a:solidFill>
              <a:srgbClr val="FDF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12685" y="634364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0866" y="0"/>
                  </a:moveTo>
                  <a:lnTo>
                    <a:pt x="5080" y="0"/>
                  </a:lnTo>
                  <a:lnTo>
                    <a:pt x="0" y="5079"/>
                  </a:lnTo>
                  <a:lnTo>
                    <a:pt x="0" y="70865"/>
                  </a:lnTo>
                  <a:lnTo>
                    <a:pt x="5080" y="75946"/>
                  </a:lnTo>
                  <a:lnTo>
                    <a:pt x="70866" y="75946"/>
                  </a:lnTo>
                  <a:lnTo>
                    <a:pt x="75946" y="70865"/>
                  </a:lnTo>
                  <a:lnTo>
                    <a:pt x="75946" y="5079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8A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98639" y="64575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0865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70992"/>
                  </a:lnTo>
                  <a:lnTo>
                    <a:pt x="5079" y="76072"/>
                  </a:lnTo>
                  <a:lnTo>
                    <a:pt x="70865" y="76072"/>
                  </a:lnTo>
                  <a:lnTo>
                    <a:pt x="75945" y="70992"/>
                  </a:lnTo>
                  <a:lnTo>
                    <a:pt x="75945" y="5079"/>
                  </a:lnTo>
                  <a:lnTo>
                    <a:pt x="70865" y="0"/>
                  </a:lnTo>
                  <a:close/>
                </a:path>
              </a:pathLst>
            </a:custGeom>
            <a:solidFill>
              <a:srgbClr val="F59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26604" y="64575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0993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70992"/>
                  </a:lnTo>
                  <a:lnTo>
                    <a:pt x="5079" y="76072"/>
                  </a:lnTo>
                  <a:lnTo>
                    <a:pt x="70993" y="76072"/>
                  </a:lnTo>
                  <a:lnTo>
                    <a:pt x="76073" y="70992"/>
                  </a:lnTo>
                  <a:lnTo>
                    <a:pt x="76073" y="5079"/>
                  </a:lnTo>
                  <a:lnTo>
                    <a:pt x="70993" y="0"/>
                  </a:lnTo>
                  <a:close/>
                </a:path>
              </a:pathLst>
            </a:custGeom>
            <a:solidFill>
              <a:srgbClr val="00A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12685" y="64575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0866" y="0"/>
                  </a:moveTo>
                  <a:lnTo>
                    <a:pt x="5080" y="0"/>
                  </a:lnTo>
                  <a:lnTo>
                    <a:pt x="0" y="5079"/>
                  </a:lnTo>
                  <a:lnTo>
                    <a:pt x="0" y="70992"/>
                  </a:lnTo>
                  <a:lnTo>
                    <a:pt x="5080" y="76072"/>
                  </a:lnTo>
                  <a:lnTo>
                    <a:pt x="70866" y="76072"/>
                  </a:lnTo>
                  <a:lnTo>
                    <a:pt x="75946" y="70992"/>
                  </a:lnTo>
                  <a:lnTo>
                    <a:pt x="75946" y="5079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F17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12685" y="6989636"/>
              <a:ext cx="76008" cy="7600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790943" y="6172580"/>
              <a:ext cx="544830" cy="950594"/>
            </a:xfrm>
            <a:custGeom>
              <a:avLst/>
              <a:gdLst/>
              <a:ahLst/>
              <a:cxnLst/>
              <a:rect l="l" t="t" r="r" b="b"/>
              <a:pathLst>
                <a:path w="544829" h="950595">
                  <a:moveTo>
                    <a:pt x="316738" y="65913"/>
                  </a:moveTo>
                  <a:lnTo>
                    <a:pt x="314198" y="63373"/>
                  </a:lnTo>
                  <a:lnTo>
                    <a:pt x="205232" y="63373"/>
                  </a:lnTo>
                  <a:lnTo>
                    <a:pt x="202692" y="65913"/>
                  </a:lnTo>
                  <a:lnTo>
                    <a:pt x="202692" y="73533"/>
                  </a:lnTo>
                  <a:lnTo>
                    <a:pt x="205232" y="75946"/>
                  </a:lnTo>
                  <a:lnTo>
                    <a:pt x="314198" y="75946"/>
                  </a:lnTo>
                  <a:lnTo>
                    <a:pt x="316738" y="73533"/>
                  </a:lnTo>
                  <a:lnTo>
                    <a:pt x="316738" y="65913"/>
                  </a:lnTo>
                  <a:close/>
                </a:path>
                <a:path w="544829" h="950595">
                  <a:moveTo>
                    <a:pt x="544703" y="132969"/>
                  </a:moveTo>
                  <a:lnTo>
                    <a:pt x="532003" y="115316"/>
                  </a:lnTo>
                  <a:lnTo>
                    <a:pt x="532003" y="129159"/>
                  </a:lnTo>
                  <a:lnTo>
                    <a:pt x="532003" y="200152"/>
                  </a:lnTo>
                  <a:lnTo>
                    <a:pt x="529463" y="202692"/>
                  </a:lnTo>
                  <a:lnTo>
                    <a:pt x="519430" y="202692"/>
                  </a:lnTo>
                  <a:lnTo>
                    <a:pt x="519430" y="126619"/>
                  </a:lnTo>
                  <a:lnTo>
                    <a:pt x="529463" y="126619"/>
                  </a:lnTo>
                  <a:lnTo>
                    <a:pt x="532003" y="129159"/>
                  </a:lnTo>
                  <a:lnTo>
                    <a:pt x="532003" y="115316"/>
                  </a:lnTo>
                  <a:lnTo>
                    <a:pt x="525780" y="114046"/>
                  </a:lnTo>
                  <a:lnTo>
                    <a:pt x="519430" y="114046"/>
                  </a:lnTo>
                  <a:lnTo>
                    <a:pt x="519430" y="88646"/>
                  </a:lnTo>
                  <a:lnTo>
                    <a:pt x="512445" y="53975"/>
                  </a:lnTo>
                  <a:lnTo>
                    <a:pt x="494030" y="26543"/>
                  </a:lnTo>
                  <a:lnTo>
                    <a:pt x="494030" y="88646"/>
                  </a:lnTo>
                  <a:lnTo>
                    <a:pt x="494030" y="861441"/>
                  </a:lnTo>
                  <a:lnTo>
                    <a:pt x="489077" y="886333"/>
                  </a:lnTo>
                  <a:lnTo>
                    <a:pt x="475742" y="906399"/>
                  </a:lnTo>
                  <a:lnTo>
                    <a:pt x="455549" y="919861"/>
                  </a:lnTo>
                  <a:lnTo>
                    <a:pt x="430657" y="924814"/>
                  </a:lnTo>
                  <a:lnTo>
                    <a:pt x="88646" y="924814"/>
                  </a:lnTo>
                  <a:lnTo>
                    <a:pt x="63754" y="919861"/>
                  </a:lnTo>
                  <a:lnTo>
                    <a:pt x="43688" y="906399"/>
                  </a:lnTo>
                  <a:lnTo>
                    <a:pt x="30226" y="886333"/>
                  </a:lnTo>
                  <a:lnTo>
                    <a:pt x="25273" y="861441"/>
                  </a:lnTo>
                  <a:lnTo>
                    <a:pt x="25273" y="88646"/>
                  </a:lnTo>
                  <a:lnTo>
                    <a:pt x="30226" y="63754"/>
                  </a:lnTo>
                  <a:lnTo>
                    <a:pt x="43688" y="43688"/>
                  </a:lnTo>
                  <a:lnTo>
                    <a:pt x="63754" y="30226"/>
                  </a:lnTo>
                  <a:lnTo>
                    <a:pt x="88646" y="25273"/>
                  </a:lnTo>
                  <a:lnTo>
                    <a:pt x="430657" y="25273"/>
                  </a:lnTo>
                  <a:lnTo>
                    <a:pt x="455549" y="30226"/>
                  </a:lnTo>
                  <a:lnTo>
                    <a:pt x="475742" y="43688"/>
                  </a:lnTo>
                  <a:lnTo>
                    <a:pt x="489077" y="63754"/>
                  </a:lnTo>
                  <a:lnTo>
                    <a:pt x="494030" y="88646"/>
                  </a:lnTo>
                  <a:lnTo>
                    <a:pt x="494030" y="26543"/>
                  </a:lnTo>
                  <a:lnTo>
                    <a:pt x="493522" y="25781"/>
                  </a:lnTo>
                  <a:lnTo>
                    <a:pt x="492887" y="25273"/>
                  </a:lnTo>
                  <a:lnTo>
                    <a:pt x="465455" y="6858"/>
                  </a:lnTo>
                  <a:lnTo>
                    <a:pt x="430657" y="0"/>
                  </a:lnTo>
                  <a:lnTo>
                    <a:pt x="88646" y="0"/>
                  </a:lnTo>
                  <a:lnTo>
                    <a:pt x="53975" y="6858"/>
                  </a:lnTo>
                  <a:lnTo>
                    <a:pt x="25781" y="25781"/>
                  </a:lnTo>
                  <a:lnTo>
                    <a:pt x="6858" y="53975"/>
                  </a:lnTo>
                  <a:lnTo>
                    <a:pt x="0" y="88646"/>
                  </a:lnTo>
                  <a:lnTo>
                    <a:pt x="0" y="861441"/>
                  </a:lnTo>
                  <a:lnTo>
                    <a:pt x="6858" y="896112"/>
                  </a:lnTo>
                  <a:lnTo>
                    <a:pt x="25781" y="924306"/>
                  </a:lnTo>
                  <a:lnTo>
                    <a:pt x="53975" y="943229"/>
                  </a:lnTo>
                  <a:lnTo>
                    <a:pt x="88646" y="950087"/>
                  </a:lnTo>
                  <a:lnTo>
                    <a:pt x="430657" y="950087"/>
                  </a:lnTo>
                  <a:lnTo>
                    <a:pt x="492887" y="924814"/>
                  </a:lnTo>
                  <a:lnTo>
                    <a:pt x="519430" y="861441"/>
                  </a:lnTo>
                  <a:lnTo>
                    <a:pt x="519430" y="215392"/>
                  </a:lnTo>
                  <a:lnTo>
                    <a:pt x="525780" y="215392"/>
                  </a:lnTo>
                  <a:lnTo>
                    <a:pt x="538391" y="202692"/>
                  </a:lnTo>
                  <a:lnTo>
                    <a:pt x="544703" y="196342"/>
                  </a:lnTo>
                  <a:lnTo>
                    <a:pt x="544703" y="132969"/>
                  </a:lnTo>
                  <a:close/>
                </a:path>
              </a:pathLst>
            </a:custGeom>
            <a:solidFill>
              <a:srgbClr val="1F1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92289" y="6337269"/>
              <a:ext cx="88676" cy="886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06335" y="6337269"/>
              <a:ext cx="88676" cy="8867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20254" y="6337269"/>
              <a:ext cx="88676" cy="8867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92289" y="6451315"/>
              <a:ext cx="88676" cy="886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20254" y="6451315"/>
              <a:ext cx="88676" cy="8867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06335" y="6451315"/>
              <a:ext cx="88676" cy="8867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854316" y="6286626"/>
              <a:ext cx="393065" cy="671830"/>
            </a:xfrm>
            <a:custGeom>
              <a:avLst/>
              <a:gdLst/>
              <a:ahLst/>
              <a:cxnLst/>
              <a:rect l="l" t="t" r="r" b="b"/>
              <a:pathLst>
                <a:path w="393065" h="671829">
                  <a:moveTo>
                    <a:pt x="12573" y="509270"/>
                  </a:moveTo>
                  <a:lnTo>
                    <a:pt x="10033" y="506730"/>
                  </a:lnTo>
                  <a:lnTo>
                    <a:pt x="2540" y="506730"/>
                  </a:lnTo>
                  <a:lnTo>
                    <a:pt x="0" y="509270"/>
                  </a:lnTo>
                  <a:lnTo>
                    <a:pt x="0" y="542163"/>
                  </a:lnTo>
                  <a:lnTo>
                    <a:pt x="2540" y="544703"/>
                  </a:lnTo>
                  <a:lnTo>
                    <a:pt x="10033" y="544703"/>
                  </a:lnTo>
                  <a:lnTo>
                    <a:pt x="12573" y="542163"/>
                  </a:lnTo>
                  <a:lnTo>
                    <a:pt x="12573" y="509270"/>
                  </a:lnTo>
                  <a:close/>
                </a:path>
                <a:path w="393065" h="671829">
                  <a:moveTo>
                    <a:pt x="342011" y="2540"/>
                  </a:moveTo>
                  <a:lnTo>
                    <a:pt x="339471" y="0"/>
                  </a:lnTo>
                  <a:lnTo>
                    <a:pt x="2540" y="0"/>
                  </a:lnTo>
                  <a:lnTo>
                    <a:pt x="0" y="2540"/>
                  </a:lnTo>
                  <a:lnTo>
                    <a:pt x="0" y="440817"/>
                  </a:lnTo>
                  <a:lnTo>
                    <a:pt x="2540" y="443357"/>
                  </a:lnTo>
                  <a:lnTo>
                    <a:pt x="10033" y="443357"/>
                  </a:lnTo>
                  <a:lnTo>
                    <a:pt x="12573" y="440817"/>
                  </a:lnTo>
                  <a:lnTo>
                    <a:pt x="12573" y="12573"/>
                  </a:lnTo>
                  <a:lnTo>
                    <a:pt x="339471" y="12573"/>
                  </a:lnTo>
                  <a:lnTo>
                    <a:pt x="342011" y="10160"/>
                  </a:lnTo>
                  <a:lnTo>
                    <a:pt x="342011" y="2540"/>
                  </a:lnTo>
                  <a:close/>
                </a:path>
                <a:path w="393065" h="671829">
                  <a:moveTo>
                    <a:pt x="392684" y="154559"/>
                  </a:moveTo>
                  <a:lnTo>
                    <a:pt x="390144" y="152019"/>
                  </a:lnTo>
                  <a:lnTo>
                    <a:pt x="382524" y="152019"/>
                  </a:lnTo>
                  <a:lnTo>
                    <a:pt x="379984" y="154559"/>
                  </a:lnTo>
                  <a:lnTo>
                    <a:pt x="379984" y="658749"/>
                  </a:lnTo>
                  <a:lnTo>
                    <a:pt x="12573" y="658749"/>
                  </a:lnTo>
                  <a:lnTo>
                    <a:pt x="12573" y="559943"/>
                  </a:lnTo>
                  <a:lnTo>
                    <a:pt x="10033" y="557403"/>
                  </a:lnTo>
                  <a:lnTo>
                    <a:pt x="2540" y="557403"/>
                  </a:lnTo>
                  <a:lnTo>
                    <a:pt x="0" y="559943"/>
                  </a:lnTo>
                  <a:lnTo>
                    <a:pt x="0" y="668909"/>
                  </a:lnTo>
                  <a:lnTo>
                    <a:pt x="2540" y="671322"/>
                  </a:lnTo>
                  <a:lnTo>
                    <a:pt x="390144" y="671322"/>
                  </a:lnTo>
                  <a:lnTo>
                    <a:pt x="392684" y="668909"/>
                  </a:lnTo>
                  <a:lnTo>
                    <a:pt x="392684" y="154559"/>
                  </a:lnTo>
                  <a:close/>
                </a:path>
                <a:path w="393065" h="671829">
                  <a:moveTo>
                    <a:pt x="392684" y="78486"/>
                  </a:moveTo>
                  <a:lnTo>
                    <a:pt x="390144" y="75946"/>
                  </a:lnTo>
                  <a:lnTo>
                    <a:pt x="382524" y="75946"/>
                  </a:lnTo>
                  <a:lnTo>
                    <a:pt x="379984" y="78486"/>
                  </a:lnTo>
                  <a:lnTo>
                    <a:pt x="379984" y="98806"/>
                  </a:lnTo>
                  <a:lnTo>
                    <a:pt x="382524" y="101346"/>
                  </a:lnTo>
                  <a:lnTo>
                    <a:pt x="390144" y="101346"/>
                  </a:lnTo>
                  <a:lnTo>
                    <a:pt x="392684" y="98806"/>
                  </a:lnTo>
                  <a:lnTo>
                    <a:pt x="392684" y="78486"/>
                  </a:lnTo>
                  <a:close/>
                </a:path>
                <a:path w="393065" h="671829">
                  <a:moveTo>
                    <a:pt x="392684" y="2540"/>
                  </a:moveTo>
                  <a:lnTo>
                    <a:pt x="390144" y="0"/>
                  </a:lnTo>
                  <a:lnTo>
                    <a:pt x="382524" y="0"/>
                  </a:lnTo>
                  <a:lnTo>
                    <a:pt x="379984" y="2540"/>
                  </a:lnTo>
                  <a:lnTo>
                    <a:pt x="379984" y="60833"/>
                  </a:lnTo>
                  <a:lnTo>
                    <a:pt x="382524" y="63246"/>
                  </a:lnTo>
                  <a:lnTo>
                    <a:pt x="390144" y="63246"/>
                  </a:lnTo>
                  <a:lnTo>
                    <a:pt x="392684" y="60833"/>
                  </a:lnTo>
                  <a:lnTo>
                    <a:pt x="392684" y="2540"/>
                  </a:lnTo>
                  <a:close/>
                </a:path>
              </a:pathLst>
            </a:custGeom>
            <a:solidFill>
              <a:srgbClr val="1F1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06335" y="6983318"/>
              <a:ext cx="88676" cy="88676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6664452" y="7503223"/>
            <a:ext cx="812165" cy="609600"/>
            <a:chOff x="6664452" y="7503223"/>
            <a:chExt cx="812165" cy="609600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64452" y="7503223"/>
              <a:ext cx="811999" cy="35007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664452" y="7582280"/>
              <a:ext cx="812165" cy="530225"/>
            </a:xfrm>
            <a:custGeom>
              <a:avLst/>
              <a:gdLst/>
              <a:ahLst/>
              <a:cxnLst/>
              <a:rect l="l" t="t" r="r" b="b"/>
              <a:pathLst>
                <a:path w="812165" h="530225">
                  <a:moveTo>
                    <a:pt x="812038" y="0"/>
                  </a:moveTo>
                  <a:lnTo>
                    <a:pt x="460375" y="260858"/>
                  </a:lnTo>
                  <a:lnTo>
                    <a:pt x="414020" y="271018"/>
                  </a:lnTo>
                  <a:lnTo>
                    <a:pt x="398145" y="271018"/>
                  </a:lnTo>
                  <a:lnTo>
                    <a:pt x="366775" y="265938"/>
                  </a:lnTo>
                  <a:lnTo>
                    <a:pt x="330453" y="250190"/>
                  </a:lnTo>
                  <a:lnTo>
                    <a:pt x="323850" y="245999"/>
                  </a:lnTo>
                  <a:lnTo>
                    <a:pt x="0" y="0"/>
                  </a:lnTo>
                  <a:lnTo>
                    <a:pt x="380" y="478409"/>
                  </a:lnTo>
                  <a:lnTo>
                    <a:pt x="20193" y="515366"/>
                  </a:lnTo>
                  <a:lnTo>
                    <a:pt x="55372" y="529971"/>
                  </a:lnTo>
                  <a:lnTo>
                    <a:pt x="756666" y="529971"/>
                  </a:lnTo>
                  <a:lnTo>
                    <a:pt x="760602" y="529590"/>
                  </a:lnTo>
                  <a:lnTo>
                    <a:pt x="797432" y="509905"/>
                  </a:lnTo>
                  <a:lnTo>
                    <a:pt x="812038" y="474599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64452" y="7582280"/>
              <a:ext cx="812165" cy="326390"/>
            </a:xfrm>
            <a:custGeom>
              <a:avLst/>
              <a:gdLst/>
              <a:ahLst/>
              <a:cxnLst/>
              <a:rect l="l" t="t" r="r" b="b"/>
              <a:pathLst>
                <a:path w="812165" h="326390">
                  <a:moveTo>
                    <a:pt x="812038" y="0"/>
                  </a:moveTo>
                  <a:lnTo>
                    <a:pt x="460375" y="260858"/>
                  </a:lnTo>
                  <a:lnTo>
                    <a:pt x="414020" y="271018"/>
                  </a:lnTo>
                  <a:lnTo>
                    <a:pt x="398145" y="271018"/>
                  </a:lnTo>
                  <a:lnTo>
                    <a:pt x="366775" y="265938"/>
                  </a:lnTo>
                  <a:lnTo>
                    <a:pt x="330453" y="250190"/>
                  </a:lnTo>
                  <a:lnTo>
                    <a:pt x="323850" y="245999"/>
                  </a:lnTo>
                  <a:lnTo>
                    <a:pt x="0" y="0"/>
                  </a:lnTo>
                  <a:lnTo>
                    <a:pt x="0" y="55372"/>
                  </a:lnTo>
                  <a:lnTo>
                    <a:pt x="351790" y="316230"/>
                  </a:lnTo>
                  <a:lnTo>
                    <a:pt x="390144" y="325755"/>
                  </a:lnTo>
                  <a:lnTo>
                    <a:pt x="398145" y="326390"/>
                  </a:lnTo>
                  <a:lnTo>
                    <a:pt x="414020" y="326390"/>
                  </a:lnTo>
                  <a:lnTo>
                    <a:pt x="421894" y="325755"/>
                  </a:lnTo>
                  <a:lnTo>
                    <a:pt x="445262" y="321310"/>
                  </a:lnTo>
                  <a:lnTo>
                    <a:pt x="488315" y="301371"/>
                  </a:lnTo>
                  <a:lnTo>
                    <a:pt x="812038" y="55372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64452" y="7588122"/>
              <a:ext cx="812165" cy="327025"/>
            </a:xfrm>
            <a:custGeom>
              <a:avLst/>
              <a:gdLst/>
              <a:ahLst/>
              <a:cxnLst/>
              <a:rect l="l" t="t" r="r" b="b"/>
              <a:pathLst>
                <a:path w="812165" h="327025">
                  <a:moveTo>
                    <a:pt x="812038" y="0"/>
                  </a:moveTo>
                  <a:lnTo>
                    <a:pt x="460375" y="260857"/>
                  </a:lnTo>
                  <a:lnTo>
                    <a:pt x="414020" y="271144"/>
                  </a:lnTo>
                  <a:lnTo>
                    <a:pt x="398145" y="271144"/>
                  </a:lnTo>
                  <a:lnTo>
                    <a:pt x="366775" y="265938"/>
                  </a:lnTo>
                  <a:lnTo>
                    <a:pt x="323850" y="245999"/>
                  </a:lnTo>
                  <a:lnTo>
                    <a:pt x="253873" y="193420"/>
                  </a:lnTo>
                  <a:lnTo>
                    <a:pt x="0" y="0"/>
                  </a:lnTo>
                  <a:lnTo>
                    <a:pt x="0" y="55371"/>
                  </a:lnTo>
                  <a:lnTo>
                    <a:pt x="351790" y="316229"/>
                  </a:lnTo>
                  <a:lnTo>
                    <a:pt x="390144" y="325881"/>
                  </a:lnTo>
                  <a:lnTo>
                    <a:pt x="398145" y="326516"/>
                  </a:lnTo>
                  <a:lnTo>
                    <a:pt x="414020" y="326516"/>
                  </a:lnTo>
                  <a:lnTo>
                    <a:pt x="488315" y="301370"/>
                  </a:lnTo>
                  <a:lnTo>
                    <a:pt x="558165" y="248793"/>
                  </a:lnTo>
                  <a:lnTo>
                    <a:pt x="812038" y="55371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64452" y="7593837"/>
              <a:ext cx="812165" cy="327025"/>
            </a:xfrm>
            <a:custGeom>
              <a:avLst/>
              <a:gdLst/>
              <a:ahLst/>
              <a:cxnLst/>
              <a:rect l="l" t="t" r="r" b="b"/>
              <a:pathLst>
                <a:path w="812165" h="327025">
                  <a:moveTo>
                    <a:pt x="812038" y="0"/>
                  </a:moveTo>
                  <a:lnTo>
                    <a:pt x="460375" y="260984"/>
                  </a:lnTo>
                  <a:lnTo>
                    <a:pt x="414020" y="271144"/>
                  </a:lnTo>
                  <a:lnTo>
                    <a:pt x="398145" y="271144"/>
                  </a:lnTo>
                  <a:lnTo>
                    <a:pt x="366775" y="266064"/>
                  </a:lnTo>
                  <a:lnTo>
                    <a:pt x="323850" y="246125"/>
                  </a:lnTo>
                  <a:lnTo>
                    <a:pt x="253873" y="193420"/>
                  </a:lnTo>
                  <a:lnTo>
                    <a:pt x="0" y="0"/>
                  </a:lnTo>
                  <a:lnTo>
                    <a:pt x="0" y="55371"/>
                  </a:lnTo>
                  <a:lnTo>
                    <a:pt x="351790" y="316356"/>
                  </a:lnTo>
                  <a:lnTo>
                    <a:pt x="390144" y="325881"/>
                  </a:lnTo>
                  <a:lnTo>
                    <a:pt x="398145" y="326516"/>
                  </a:lnTo>
                  <a:lnTo>
                    <a:pt x="414020" y="326516"/>
                  </a:lnTo>
                  <a:lnTo>
                    <a:pt x="488315" y="301497"/>
                  </a:lnTo>
                  <a:lnTo>
                    <a:pt x="558165" y="248792"/>
                  </a:lnTo>
                  <a:lnTo>
                    <a:pt x="812038" y="55371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4452" y="7599679"/>
              <a:ext cx="812165" cy="327025"/>
            </a:xfrm>
            <a:custGeom>
              <a:avLst/>
              <a:gdLst/>
              <a:ahLst/>
              <a:cxnLst/>
              <a:rect l="l" t="t" r="r" b="b"/>
              <a:pathLst>
                <a:path w="812165" h="327025">
                  <a:moveTo>
                    <a:pt x="812038" y="0"/>
                  </a:moveTo>
                  <a:lnTo>
                    <a:pt x="460375" y="260985"/>
                  </a:lnTo>
                  <a:lnTo>
                    <a:pt x="414020" y="271145"/>
                  </a:lnTo>
                  <a:lnTo>
                    <a:pt x="398145" y="271145"/>
                  </a:lnTo>
                  <a:lnTo>
                    <a:pt x="366775" y="266065"/>
                  </a:lnTo>
                  <a:lnTo>
                    <a:pt x="323850" y="246126"/>
                  </a:lnTo>
                  <a:lnTo>
                    <a:pt x="253873" y="193421"/>
                  </a:lnTo>
                  <a:lnTo>
                    <a:pt x="0" y="0"/>
                  </a:lnTo>
                  <a:lnTo>
                    <a:pt x="0" y="55372"/>
                  </a:lnTo>
                  <a:lnTo>
                    <a:pt x="351790" y="316230"/>
                  </a:lnTo>
                  <a:lnTo>
                    <a:pt x="390144" y="325882"/>
                  </a:lnTo>
                  <a:lnTo>
                    <a:pt x="398145" y="326517"/>
                  </a:lnTo>
                  <a:lnTo>
                    <a:pt x="414020" y="326517"/>
                  </a:lnTo>
                  <a:lnTo>
                    <a:pt x="488315" y="301371"/>
                  </a:lnTo>
                  <a:lnTo>
                    <a:pt x="558165" y="248793"/>
                  </a:lnTo>
                  <a:lnTo>
                    <a:pt x="812038" y="55372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64452" y="7605521"/>
              <a:ext cx="812165" cy="327025"/>
            </a:xfrm>
            <a:custGeom>
              <a:avLst/>
              <a:gdLst/>
              <a:ahLst/>
              <a:cxnLst/>
              <a:rect l="l" t="t" r="r" b="b"/>
              <a:pathLst>
                <a:path w="812165" h="327025">
                  <a:moveTo>
                    <a:pt x="812038" y="0"/>
                  </a:moveTo>
                  <a:lnTo>
                    <a:pt x="460375" y="260857"/>
                  </a:lnTo>
                  <a:lnTo>
                    <a:pt x="414020" y="271144"/>
                  </a:lnTo>
                  <a:lnTo>
                    <a:pt x="398145" y="271144"/>
                  </a:lnTo>
                  <a:lnTo>
                    <a:pt x="366775" y="266064"/>
                  </a:lnTo>
                  <a:lnTo>
                    <a:pt x="323850" y="245998"/>
                  </a:lnTo>
                  <a:lnTo>
                    <a:pt x="253873" y="193420"/>
                  </a:lnTo>
                  <a:lnTo>
                    <a:pt x="0" y="0"/>
                  </a:lnTo>
                  <a:lnTo>
                    <a:pt x="0" y="55371"/>
                  </a:lnTo>
                  <a:lnTo>
                    <a:pt x="351790" y="316229"/>
                  </a:lnTo>
                  <a:lnTo>
                    <a:pt x="390144" y="325881"/>
                  </a:lnTo>
                  <a:lnTo>
                    <a:pt x="398145" y="326516"/>
                  </a:lnTo>
                  <a:lnTo>
                    <a:pt x="414020" y="326516"/>
                  </a:lnTo>
                  <a:lnTo>
                    <a:pt x="488315" y="301370"/>
                  </a:lnTo>
                  <a:lnTo>
                    <a:pt x="558165" y="248792"/>
                  </a:lnTo>
                  <a:lnTo>
                    <a:pt x="812038" y="55371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64452" y="7611363"/>
              <a:ext cx="812165" cy="327025"/>
            </a:xfrm>
            <a:custGeom>
              <a:avLst/>
              <a:gdLst/>
              <a:ahLst/>
              <a:cxnLst/>
              <a:rect l="l" t="t" r="r" b="b"/>
              <a:pathLst>
                <a:path w="812165" h="327025">
                  <a:moveTo>
                    <a:pt x="812038" y="0"/>
                  </a:moveTo>
                  <a:lnTo>
                    <a:pt x="460375" y="260985"/>
                  </a:lnTo>
                  <a:lnTo>
                    <a:pt x="414020" y="271145"/>
                  </a:lnTo>
                  <a:lnTo>
                    <a:pt x="398145" y="271145"/>
                  </a:lnTo>
                  <a:lnTo>
                    <a:pt x="366775" y="266065"/>
                  </a:lnTo>
                  <a:lnTo>
                    <a:pt x="323850" y="246126"/>
                  </a:lnTo>
                  <a:lnTo>
                    <a:pt x="253873" y="193421"/>
                  </a:lnTo>
                  <a:lnTo>
                    <a:pt x="0" y="0"/>
                  </a:lnTo>
                  <a:lnTo>
                    <a:pt x="0" y="55372"/>
                  </a:lnTo>
                  <a:lnTo>
                    <a:pt x="351790" y="316230"/>
                  </a:lnTo>
                  <a:lnTo>
                    <a:pt x="390144" y="325882"/>
                  </a:lnTo>
                  <a:lnTo>
                    <a:pt x="398145" y="326517"/>
                  </a:lnTo>
                  <a:lnTo>
                    <a:pt x="414020" y="326517"/>
                  </a:lnTo>
                  <a:lnTo>
                    <a:pt x="488315" y="301371"/>
                  </a:lnTo>
                  <a:lnTo>
                    <a:pt x="558165" y="248793"/>
                  </a:lnTo>
                  <a:lnTo>
                    <a:pt x="812038" y="55372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64452" y="7617205"/>
              <a:ext cx="812165" cy="332740"/>
            </a:xfrm>
            <a:custGeom>
              <a:avLst/>
              <a:gdLst/>
              <a:ahLst/>
              <a:cxnLst/>
              <a:rect l="l" t="t" r="r" b="b"/>
              <a:pathLst>
                <a:path w="812165" h="332740">
                  <a:moveTo>
                    <a:pt x="812038" y="0"/>
                  </a:moveTo>
                  <a:lnTo>
                    <a:pt x="460375" y="260858"/>
                  </a:lnTo>
                  <a:lnTo>
                    <a:pt x="414020" y="271145"/>
                  </a:lnTo>
                  <a:lnTo>
                    <a:pt x="398145" y="271145"/>
                  </a:lnTo>
                  <a:lnTo>
                    <a:pt x="366776" y="265938"/>
                  </a:lnTo>
                  <a:lnTo>
                    <a:pt x="323850" y="245999"/>
                  </a:lnTo>
                  <a:lnTo>
                    <a:pt x="253873" y="193421"/>
                  </a:lnTo>
                  <a:lnTo>
                    <a:pt x="0" y="0"/>
                  </a:lnTo>
                  <a:lnTo>
                    <a:pt x="0" y="5842"/>
                  </a:lnTo>
                  <a:lnTo>
                    <a:pt x="0" y="55372"/>
                  </a:lnTo>
                  <a:lnTo>
                    <a:pt x="0" y="61214"/>
                  </a:lnTo>
                  <a:lnTo>
                    <a:pt x="351790" y="322072"/>
                  </a:lnTo>
                  <a:lnTo>
                    <a:pt x="390144" y="331724"/>
                  </a:lnTo>
                  <a:lnTo>
                    <a:pt x="398145" y="332359"/>
                  </a:lnTo>
                  <a:lnTo>
                    <a:pt x="414020" y="332359"/>
                  </a:lnTo>
                  <a:lnTo>
                    <a:pt x="488315" y="307213"/>
                  </a:lnTo>
                  <a:lnTo>
                    <a:pt x="558165" y="254635"/>
                  </a:lnTo>
                  <a:lnTo>
                    <a:pt x="812038" y="61214"/>
                  </a:lnTo>
                  <a:lnTo>
                    <a:pt x="812038" y="55372"/>
                  </a:lnTo>
                  <a:lnTo>
                    <a:pt x="812038" y="5842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64452" y="7628889"/>
              <a:ext cx="812165" cy="327025"/>
            </a:xfrm>
            <a:custGeom>
              <a:avLst/>
              <a:gdLst/>
              <a:ahLst/>
              <a:cxnLst/>
              <a:rect l="l" t="t" r="r" b="b"/>
              <a:pathLst>
                <a:path w="812165" h="327025">
                  <a:moveTo>
                    <a:pt x="812038" y="0"/>
                  </a:moveTo>
                  <a:lnTo>
                    <a:pt x="460375" y="260857"/>
                  </a:lnTo>
                  <a:lnTo>
                    <a:pt x="414020" y="271144"/>
                  </a:lnTo>
                  <a:lnTo>
                    <a:pt x="398145" y="271144"/>
                  </a:lnTo>
                  <a:lnTo>
                    <a:pt x="366775" y="265937"/>
                  </a:lnTo>
                  <a:lnTo>
                    <a:pt x="323850" y="245998"/>
                  </a:lnTo>
                  <a:lnTo>
                    <a:pt x="253873" y="193420"/>
                  </a:lnTo>
                  <a:lnTo>
                    <a:pt x="0" y="0"/>
                  </a:lnTo>
                  <a:lnTo>
                    <a:pt x="0" y="55371"/>
                  </a:lnTo>
                  <a:lnTo>
                    <a:pt x="351790" y="316229"/>
                  </a:lnTo>
                  <a:lnTo>
                    <a:pt x="390144" y="325881"/>
                  </a:lnTo>
                  <a:lnTo>
                    <a:pt x="398145" y="326516"/>
                  </a:lnTo>
                  <a:lnTo>
                    <a:pt x="414020" y="326516"/>
                  </a:lnTo>
                  <a:lnTo>
                    <a:pt x="488315" y="301370"/>
                  </a:lnTo>
                  <a:lnTo>
                    <a:pt x="558165" y="248792"/>
                  </a:lnTo>
                  <a:lnTo>
                    <a:pt x="812038" y="55371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64452" y="7634731"/>
              <a:ext cx="812165" cy="327025"/>
            </a:xfrm>
            <a:custGeom>
              <a:avLst/>
              <a:gdLst/>
              <a:ahLst/>
              <a:cxnLst/>
              <a:rect l="l" t="t" r="r" b="b"/>
              <a:pathLst>
                <a:path w="812165" h="327025">
                  <a:moveTo>
                    <a:pt x="812038" y="0"/>
                  </a:moveTo>
                  <a:lnTo>
                    <a:pt x="460375" y="260858"/>
                  </a:lnTo>
                  <a:lnTo>
                    <a:pt x="414020" y="271145"/>
                  </a:lnTo>
                  <a:lnTo>
                    <a:pt x="398145" y="271145"/>
                  </a:lnTo>
                  <a:lnTo>
                    <a:pt x="366775" y="265938"/>
                  </a:lnTo>
                  <a:lnTo>
                    <a:pt x="330453" y="250317"/>
                  </a:lnTo>
                  <a:lnTo>
                    <a:pt x="323850" y="245999"/>
                  </a:lnTo>
                  <a:lnTo>
                    <a:pt x="0" y="0"/>
                  </a:lnTo>
                  <a:lnTo>
                    <a:pt x="0" y="55372"/>
                  </a:lnTo>
                  <a:lnTo>
                    <a:pt x="351790" y="316230"/>
                  </a:lnTo>
                  <a:lnTo>
                    <a:pt x="390144" y="325882"/>
                  </a:lnTo>
                  <a:lnTo>
                    <a:pt x="398145" y="326517"/>
                  </a:lnTo>
                  <a:lnTo>
                    <a:pt x="414020" y="326517"/>
                  </a:lnTo>
                  <a:lnTo>
                    <a:pt x="421894" y="325882"/>
                  </a:lnTo>
                  <a:lnTo>
                    <a:pt x="445262" y="321310"/>
                  </a:lnTo>
                  <a:lnTo>
                    <a:pt x="488315" y="301371"/>
                  </a:lnTo>
                  <a:lnTo>
                    <a:pt x="812038" y="55372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64452" y="7807566"/>
              <a:ext cx="811999" cy="30468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98005" y="7807566"/>
              <a:ext cx="345097" cy="14136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46697" y="7588288"/>
              <a:ext cx="447611" cy="4517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СДЕЛАНО</a:t>
            </a:r>
            <a:r>
              <a:rPr sz="4400" spc="130" dirty="0"/>
              <a:t> </a:t>
            </a:r>
            <a:r>
              <a:rPr sz="4400" dirty="0"/>
              <a:t>В</a:t>
            </a:r>
            <a:r>
              <a:rPr sz="4400" spc="114" dirty="0"/>
              <a:t> </a:t>
            </a:r>
            <a:r>
              <a:rPr sz="4400" spc="-10" dirty="0"/>
              <a:t>РОССИИ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7888" y="300612"/>
            <a:ext cx="1795238" cy="88285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615566" y="0"/>
            <a:ext cx="16672560" cy="6838950"/>
            <a:chOff x="1615566" y="0"/>
            <a:chExt cx="16672560" cy="68389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28599" y="0"/>
              <a:ext cx="5359400" cy="42101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5566" y="3219195"/>
              <a:ext cx="13030200" cy="3619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30710"/>
            <a:ext cx="979556" cy="85628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28600" y="0"/>
            <a:ext cx="5359400" cy="421017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149407" y="2928302"/>
            <a:ext cx="9989185" cy="443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Галстян</a:t>
            </a:r>
            <a:r>
              <a:rPr spc="45" dirty="0"/>
              <a:t> </a:t>
            </a:r>
            <a:r>
              <a:rPr lang="ru-RU" spc="45" dirty="0"/>
              <a:t>Карине</a:t>
            </a:r>
            <a:r>
              <a:rPr spc="80" dirty="0"/>
              <a:t> </a:t>
            </a:r>
            <a:r>
              <a:rPr lang="ru-RU" spc="-10" dirty="0" err="1"/>
              <a:t>Арменовна</a:t>
            </a:r>
            <a:endParaRPr spc="-10" dirty="0"/>
          </a:p>
          <a:p>
            <a:pPr marR="90805" algn="ctr">
              <a:lnSpc>
                <a:spcPct val="100000"/>
              </a:lnSpc>
            </a:pPr>
            <a:r>
              <a:rPr lang="ru-RU" b="0" spc="-10" dirty="0">
                <a:latin typeface="Roboto"/>
                <a:cs typeface="Roboto"/>
              </a:rPr>
              <a:t>с</a:t>
            </a:r>
            <a:r>
              <a:rPr b="0" spc="-10" dirty="0" err="1">
                <a:latin typeface="Roboto"/>
                <a:cs typeface="Roboto"/>
              </a:rPr>
              <a:t>пециалист</a:t>
            </a:r>
            <a:r>
              <a:rPr lang="ru-RU" b="0" spc="-10" dirty="0"/>
              <a:t>-</a:t>
            </a:r>
            <a:r>
              <a:rPr lang="ru-RU" b="0" spc="-10" dirty="0">
                <a:latin typeface="Roboto"/>
                <a:cs typeface="Roboto"/>
              </a:rPr>
              <a:t>эксперт</a:t>
            </a:r>
            <a:endParaRPr b="0" spc="-10" dirty="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</a:pPr>
            <a:r>
              <a:rPr b="0" spc="-35" dirty="0">
                <a:latin typeface="Roboto"/>
                <a:cs typeface="Roboto"/>
              </a:rPr>
              <a:t>Центра</a:t>
            </a:r>
            <a:r>
              <a:rPr b="0" spc="-165" dirty="0">
                <a:latin typeface="Roboto"/>
                <a:cs typeface="Roboto"/>
              </a:rPr>
              <a:t> </a:t>
            </a:r>
            <a:r>
              <a:rPr b="0" dirty="0">
                <a:latin typeface="Roboto"/>
                <a:cs typeface="Roboto"/>
              </a:rPr>
              <a:t>поддержки</a:t>
            </a:r>
            <a:r>
              <a:rPr b="0" spc="-165" dirty="0">
                <a:latin typeface="Roboto"/>
                <a:cs typeface="Roboto"/>
              </a:rPr>
              <a:t> </a:t>
            </a:r>
            <a:r>
              <a:rPr b="0" spc="-40" dirty="0">
                <a:latin typeface="Roboto"/>
                <a:cs typeface="Roboto"/>
              </a:rPr>
              <a:t>экспорта</a:t>
            </a:r>
            <a:r>
              <a:rPr b="0" spc="-130" dirty="0">
                <a:latin typeface="Roboto"/>
                <a:cs typeface="Roboto"/>
              </a:rPr>
              <a:t> </a:t>
            </a:r>
            <a:r>
              <a:rPr b="0" spc="-25" dirty="0">
                <a:latin typeface="Roboto"/>
                <a:cs typeface="Roboto"/>
              </a:rPr>
              <a:t>Краснодарского</a:t>
            </a:r>
            <a:r>
              <a:rPr b="0" spc="-130" dirty="0">
                <a:latin typeface="Roboto"/>
                <a:cs typeface="Roboto"/>
              </a:rPr>
              <a:t> </a:t>
            </a:r>
            <a:r>
              <a:rPr b="0" spc="-20" dirty="0">
                <a:latin typeface="Roboto"/>
                <a:cs typeface="Roboto"/>
              </a:rPr>
              <a:t>края</a:t>
            </a:r>
          </a:p>
          <a:p>
            <a:pPr>
              <a:lnSpc>
                <a:spcPct val="100000"/>
              </a:lnSpc>
            </a:pPr>
            <a:endParaRPr b="0" spc="-2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905"/>
              </a:spcBef>
            </a:pPr>
            <a:endParaRPr b="0" spc="-20" dirty="0">
              <a:latin typeface="Roboto"/>
              <a:cs typeface="Roboto"/>
            </a:endParaRPr>
          </a:p>
          <a:p>
            <a:pPr marL="1455420">
              <a:lnSpc>
                <a:spcPct val="100000"/>
              </a:lnSpc>
              <a:spcBef>
                <a:spcPts val="5"/>
              </a:spcBef>
            </a:pPr>
            <a:r>
              <a:rPr dirty="0"/>
              <a:t>+7</a:t>
            </a:r>
            <a:r>
              <a:rPr spc="45" dirty="0"/>
              <a:t> </a:t>
            </a:r>
            <a:r>
              <a:rPr dirty="0"/>
              <a:t>9</a:t>
            </a:r>
            <a:r>
              <a:rPr lang="ru-RU" dirty="0"/>
              <a:t>09</a:t>
            </a:r>
            <a:r>
              <a:rPr spc="45" dirty="0"/>
              <a:t> </a:t>
            </a:r>
            <a:r>
              <a:rPr lang="ru-RU" spc="-95" dirty="0"/>
              <a:t>467</a:t>
            </a:r>
            <a:r>
              <a:rPr spc="-95" dirty="0"/>
              <a:t>-</a:t>
            </a:r>
            <a:r>
              <a:rPr lang="ru-RU" spc="-105" dirty="0"/>
              <a:t>0</a:t>
            </a:r>
            <a:r>
              <a:rPr spc="-105" dirty="0"/>
              <a:t>9-</a:t>
            </a:r>
            <a:r>
              <a:rPr lang="ru-RU" spc="-35" dirty="0"/>
              <a:t>35</a:t>
            </a:r>
            <a:endParaRPr spc="-35" dirty="0"/>
          </a:p>
          <a:p>
            <a:pPr>
              <a:lnSpc>
                <a:spcPct val="100000"/>
              </a:lnSpc>
              <a:spcBef>
                <a:spcPts val="1090"/>
              </a:spcBef>
            </a:pPr>
            <a:endParaRPr spc="-35" dirty="0"/>
          </a:p>
          <a:p>
            <a:pPr marL="1461770">
              <a:lnSpc>
                <a:spcPct val="100000"/>
              </a:lnSpc>
            </a:pPr>
            <a:r>
              <a:rPr lang="en-US" u="sng" spc="-10" dirty="0">
                <a:uFill>
                  <a:solidFill>
                    <a:srgbClr val="17305C"/>
                  </a:solidFill>
                </a:uFill>
                <a:hlinkClick r:id="rId4"/>
              </a:rPr>
              <a:t>k.galstian@kubanexport.ru</a:t>
            </a:r>
            <a:endParaRPr u="sng" spc="-10" dirty="0">
              <a:uFill>
                <a:solidFill>
                  <a:srgbClr val="17305C"/>
                </a:solidFill>
              </a:uFill>
              <a:hlinkClick r:id="rId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97412" y="5572442"/>
            <a:ext cx="544830" cy="950594"/>
            <a:chOff x="6790943" y="6172580"/>
            <a:chExt cx="544830" cy="950594"/>
          </a:xfrm>
        </p:grpSpPr>
        <p:sp>
          <p:nvSpPr>
            <p:cNvPr id="6" name="object 6"/>
            <p:cNvSpPr/>
            <p:nvPr/>
          </p:nvSpPr>
          <p:spPr>
            <a:xfrm>
              <a:off x="6803643" y="6185280"/>
              <a:ext cx="494030" cy="925194"/>
            </a:xfrm>
            <a:custGeom>
              <a:avLst/>
              <a:gdLst/>
              <a:ahLst/>
              <a:cxnLst/>
              <a:rect l="l" t="t" r="r" b="b"/>
              <a:pathLst>
                <a:path w="494029" h="925195">
                  <a:moveTo>
                    <a:pt x="417956" y="0"/>
                  </a:moveTo>
                  <a:lnTo>
                    <a:pt x="75946" y="0"/>
                  </a:lnTo>
                  <a:lnTo>
                    <a:pt x="46481" y="5969"/>
                  </a:lnTo>
                  <a:lnTo>
                    <a:pt x="22351" y="22352"/>
                  </a:lnTo>
                  <a:lnTo>
                    <a:pt x="5969" y="46482"/>
                  </a:lnTo>
                  <a:lnTo>
                    <a:pt x="0" y="75946"/>
                  </a:lnTo>
                  <a:lnTo>
                    <a:pt x="0" y="848741"/>
                  </a:lnTo>
                  <a:lnTo>
                    <a:pt x="5969" y="878205"/>
                  </a:lnTo>
                  <a:lnTo>
                    <a:pt x="22351" y="902462"/>
                  </a:lnTo>
                  <a:lnTo>
                    <a:pt x="46481" y="918718"/>
                  </a:lnTo>
                  <a:lnTo>
                    <a:pt x="75946" y="924687"/>
                  </a:lnTo>
                  <a:lnTo>
                    <a:pt x="417956" y="924687"/>
                  </a:lnTo>
                  <a:lnTo>
                    <a:pt x="447548" y="918718"/>
                  </a:lnTo>
                  <a:lnTo>
                    <a:pt x="471677" y="902462"/>
                  </a:lnTo>
                  <a:lnTo>
                    <a:pt x="488060" y="878205"/>
                  </a:lnTo>
                  <a:lnTo>
                    <a:pt x="494029" y="848741"/>
                  </a:lnTo>
                  <a:lnTo>
                    <a:pt x="494029" y="75946"/>
                  </a:lnTo>
                  <a:lnTo>
                    <a:pt x="488060" y="46482"/>
                  </a:lnTo>
                  <a:lnTo>
                    <a:pt x="471677" y="22352"/>
                  </a:lnTo>
                  <a:lnTo>
                    <a:pt x="447548" y="5969"/>
                  </a:lnTo>
                  <a:lnTo>
                    <a:pt x="41795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04023" y="6292976"/>
              <a:ext cx="25400" cy="88900"/>
            </a:xfrm>
            <a:custGeom>
              <a:avLst/>
              <a:gdLst/>
              <a:ahLst/>
              <a:cxnLst/>
              <a:rect l="l" t="t" r="r" b="b"/>
              <a:pathLst>
                <a:path w="25400" h="88900">
                  <a:moveTo>
                    <a:pt x="20193" y="0"/>
                  </a:moveTo>
                  <a:lnTo>
                    <a:pt x="0" y="0"/>
                  </a:lnTo>
                  <a:lnTo>
                    <a:pt x="0" y="88646"/>
                  </a:lnTo>
                  <a:lnTo>
                    <a:pt x="20193" y="88646"/>
                  </a:lnTo>
                  <a:lnTo>
                    <a:pt x="25273" y="83565"/>
                  </a:lnTo>
                  <a:lnTo>
                    <a:pt x="25273" y="5080"/>
                  </a:lnTo>
                  <a:lnTo>
                    <a:pt x="20193" y="0"/>
                  </a:lnTo>
                  <a:close/>
                </a:path>
              </a:pathLst>
            </a:custGeom>
            <a:solidFill>
              <a:srgbClr val="8F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54316" y="6286626"/>
              <a:ext cx="393065" cy="671830"/>
            </a:xfrm>
            <a:custGeom>
              <a:avLst/>
              <a:gdLst/>
              <a:ahLst/>
              <a:cxnLst/>
              <a:rect l="l" t="t" r="r" b="b"/>
              <a:pathLst>
                <a:path w="393065" h="671829">
                  <a:moveTo>
                    <a:pt x="390143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0" y="668909"/>
                  </a:lnTo>
                  <a:lnTo>
                    <a:pt x="2539" y="671322"/>
                  </a:lnTo>
                  <a:lnTo>
                    <a:pt x="390143" y="671322"/>
                  </a:lnTo>
                  <a:lnTo>
                    <a:pt x="392683" y="668909"/>
                  </a:lnTo>
                  <a:lnTo>
                    <a:pt x="392683" y="2539"/>
                  </a:lnTo>
                  <a:lnTo>
                    <a:pt x="390143" y="0"/>
                  </a:lnTo>
                  <a:close/>
                </a:path>
              </a:pathLst>
            </a:custGeom>
            <a:solidFill>
              <a:srgbClr val="C6D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8639" y="634364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0865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70865"/>
                  </a:lnTo>
                  <a:lnTo>
                    <a:pt x="5079" y="75946"/>
                  </a:lnTo>
                  <a:lnTo>
                    <a:pt x="70865" y="75946"/>
                  </a:lnTo>
                  <a:lnTo>
                    <a:pt x="75945" y="70865"/>
                  </a:lnTo>
                  <a:lnTo>
                    <a:pt x="75945" y="5079"/>
                  </a:lnTo>
                  <a:lnTo>
                    <a:pt x="70865" y="0"/>
                  </a:lnTo>
                  <a:close/>
                </a:path>
              </a:pathLst>
            </a:custGeom>
            <a:solidFill>
              <a:srgbClr val="A0D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26604" y="634364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0993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70865"/>
                  </a:lnTo>
                  <a:lnTo>
                    <a:pt x="5079" y="75946"/>
                  </a:lnTo>
                  <a:lnTo>
                    <a:pt x="70993" y="75946"/>
                  </a:lnTo>
                  <a:lnTo>
                    <a:pt x="76073" y="70865"/>
                  </a:lnTo>
                  <a:lnTo>
                    <a:pt x="76073" y="5079"/>
                  </a:lnTo>
                  <a:lnTo>
                    <a:pt x="70993" y="0"/>
                  </a:lnTo>
                  <a:close/>
                </a:path>
              </a:pathLst>
            </a:custGeom>
            <a:solidFill>
              <a:srgbClr val="FDF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685" y="634364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0866" y="0"/>
                  </a:moveTo>
                  <a:lnTo>
                    <a:pt x="5080" y="0"/>
                  </a:lnTo>
                  <a:lnTo>
                    <a:pt x="0" y="5079"/>
                  </a:lnTo>
                  <a:lnTo>
                    <a:pt x="0" y="70865"/>
                  </a:lnTo>
                  <a:lnTo>
                    <a:pt x="5080" y="75946"/>
                  </a:lnTo>
                  <a:lnTo>
                    <a:pt x="70866" y="75946"/>
                  </a:lnTo>
                  <a:lnTo>
                    <a:pt x="75946" y="70865"/>
                  </a:lnTo>
                  <a:lnTo>
                    <a:pt x="75946" y="5079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8A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98639" y="64575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0865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70992"/>
                  </a:lnTo>
                  <a:lnTo>
                    <a:pt x="5079" y="76072"/>
                  </a:lnTo>
                  <a:lnTo>
                    <a:pt x="70865" y="76072"/>
                  </a:lnTo>
                  <a:lnTo>
                    <a:pt x="75945" y="70992"/>
                  </a:lnTo>
                  <a:lnTo>
                    <a:pt x="75945" y="5079"/>
                  </a:lnTo>
                  <a:lnTo>
                    <a:pt x="70865" y="0"/>
                  </a:lnTo>
                  <a:close/>
                </a:path>
              </a:pathLst>
            </a:custGeom>
            <a:solidFill>
              <a:srgbClr val="F59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26604" y="64575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0993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70992"/>
                  </a:lnTo>
                  <a:lnTo>
                    <a:pt x="5079" y="76072"/>
                  </a:lnTo>
                  <a:lnTo>
                    <a:pt x="70993" y="76072"/>
                  </a:lnTo>
                  <a:lnTo>
                    <a:pt x="76073" y="70992"/>
                  </a:lnTo>
                  <a:lnTo>
                    <a:pt x="76073" y="5079"/>
                  </a:lnTo>
                  <a:lnTo>
                    <a:pt x="70993" y="0"/>
                  </a:lnTo>
                  <a:close/>
                </a:path>
              </a:pathLst>
            </a:custGeom>
            <a:solidFill>
              <a:srgbClr val="00A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12685" y="64575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0866" y="0"/>
                  </a:moveTo>
                  <a:lnTo>
                    <a:pt x="5080" y="0"/>
                  </a:lnTo>
                  <a:lnTo>
                    <a:pt x="0" y="5079"/>
                  </a:lnTo>
                  <a:lnTo>
                    <a:pt x="0" y="70992"/>
                  </a:lnTo>
                  <a:lnTo>
                    <a:pt x="5080" y="76072"/>
                  </a:lnTo>
                  <a:lnTo>
                    <a:pt x="70866" y="76072"/>
                  </a:lnTo>
                  <a:lnTo>
                    <a:pt x="75946" y="70992"/>
                  </a:lnTo>
                  <a:lnTo>
                    <a:pt x="75946" y="5079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F17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2685" y="6989636"/>
              <a:ext cx="76008" cy="7600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790943" y="6172580"/>
              <a:ext cx="544830" cy="950594"/>
            </a:xfrm>
            <a:custGeom>
              <a:avLst/>
              <a:gdLst/>
              <a:ahLst/>
              <a:cxnLst/>
              <a:rect l="l" t="t" r="r" b="b"/>
              <a:pathLst>
                <a:path w="544829" h="950595">
                  <a:moveTo>
                    <a:pt x="316738" y="65913"/>
                  </a:moveTo>
                  <a:lnTo>
                    <a:pt x="314198" y="63373"/>
                  </a:lnTo>
                  <a:lnTo>
                    <a:pt x="205232" y="63373"/>
                  </a:lnTo>
                  <a:lnTo>
                    <a:pt x="202692" y="65913"/>
                  </a:lnTo>
                  <a:lnTo>
                    <a:pt x="202692" y="73533"/>
                  </a:lnTo>
                  <a:lnTo>
                    <a:pt x="205232" y="75946"/>
                  </a:lnTo>
                  <a:lnTo>
                    <a:pt x="314198" y="75946"/>
                  </a:lnTo>
                  <a:lnTo>
                    <a:pt x="316738" y="73533"/>
                  </a:lnTo>
                  <a:lnTo>
                    <a:pt x="316738" y="65913"/>
                  </a:lnTo>
                  <a:close/>
                </a:path>
                <a:path w="544829" h="950595">
                  <a:moveTo>
                    <a:pt x="544703" y="132969"/>
                  </a:moveTo>
                  <a:lnTo>
                    <a:pt x="532003" y="115316"/>
                  </a:lnTo>
                  <a:lnTo>
                    <a:pt x="532003" y="129159"/>
                  </a:lnTo>
                  <a:lnTo>
                    <a:pt x="532003" y="200152"/>
                  </a:lnTo>
                  <a:lnTo>
                    <a:pt x="529463" y="202692"/>
                  </a:lnTo>
                  <a:lnTo>
                    <a:pt x="519430" y="202692"/>
                  </a:lnTo>
                  <a:lnTo>
                    <a:pt x="519430" y="126619"/>
                  </a:lnTo>
                  <a:lnTo>
                    <a:pt x="529463" y="126619"/>
                  </a:lnTo>
                  <a:lnTo>
                    <a:pt x="532003" y="129159"/>
                  </a:lnTo>
                  <a:lnTo>
                    <a:pt x="532003" y="115316"/>
                  </a:lnTo>
                  <a:lnTo>
                    <a:pt x="525780" y="114046"/>
                  </a:lnTo>
                  <a:lnTo>
                    <a:pt x="519430" y="114046"/>
                  </a:lnTo>
                  <a:lnTo>
                    <a:pt x="519430" y="88646"/>
                  </a:lnTo>
                  <a:lnTo>
                    <a:pt x="512445" y="53975"/>
                  </a:lnTo>
                  <a:lnTo>
                    <a:pt x="494030" y="26543"/>
                  </a:lnTo>
                  <a:lnTo>
                    <a:pt x="494030" y="88646"/>
                  </a:lnTo>
                  <a:lnTo>
                    <a:pt x="494030" y="861441"/>
                  </a:lnTo>
                  <a:lnTo>
                    <a:pt x="489077" y="886333"/>
                  </a:lnTo>
                  <a:lnTo>
                    <a:pt x="475742" y="906399"/>
                  </a:lnTo>
                  <a:lnTo>
                    <a:pt x="455549" y="919861"/>
                  </a:lnTo>
                  <a:lnTo>
                    <a:pt x="430657" y="924814"/>
                  </a:lnTo>
                  <a:lnTo>
                    <a:pt x="88646" y="924814"/>
                  </a:lnTo>
                  <a:lnTo>
                    <a:pt x="63754" y="919861"/>
                  </a:lnTo>
                  <a:lnTo>
                    <a:pt x="43688" y="906399"/>
                  </a:lnTo>
                  <a:lnTo>
                    <a:pt x="30226" y="886333"/>
                  </a:lnTo>
                  <a:lnTo>
                    <a:pt x="25273" y="861441"/>
                  </a:lnTo>
                  <a:lnTo>
                    <a:pt x="25273" y="88646"/>
                  </a:lnTo>
                  <a:lnTo>
                    <a:pt x="30226" y="63754"/>
                  </a:lnTo>
                  <a:lnTo>
                    <a:pt x="43688" y="43688"/>
                  </a:lnTo>
                  <a:lnTo>
                    <a:pt x="63754" y="30226"/>
                  </a:lnTo>
                  <a:lnTo>
                    <a:pt x="88646" y="25273"/>
                  </a:lnTo>
                  <a:lnTo>
                    <a:pt x="430657" y="25273"/>
                  </a:lnTo>
                  <a:lnTo>
                    <a:pt x="455549" y="30226"/>
                  </a:lnTo>
                  <a:lnTo>
                    <a:pt x="475742" y="43688"/>
                  </a:lnTo>
                  <a:lnTo>
                    <a:pt x="489077" y="63754"/>
                  </a:lnTo>
                  <a:lnTo>
                    <a:pt x="494030" y="88646"/>
                  </a:lnTo>
                  <a:lnTo>
                    <a:pt x="494030" y="26543"/>
                  </a:lnTo>
                  <a:lnTo>
                    <a:pt x="493522" y="25781"/>
                  </a:lnTo>
                  <a:lnTo>
                    <a:pt x="492887" y="25273"/>
                  </a:lnTo>
                  <a:lnTo>
                    <a:pt x="465455" y="6858"/>
                  </a:lnTo>
                  <a:lnTo>
                    <a:pt x="430657" y="0"/>
                  </a:lnTo>
                  <a:lnTo>
                    <a:pt x="88646" y="0"/>
                  </a:lnTo>
                  <a:lnTo>
                    <a:pt x="53975" y="6858"/>
                  </a:lnTo>
                  <a:lnTo>
                    <a:pt x="25781" y="25781"/>
                  </a:lnTo>
                  <a:lnTo>
                    <a:pt x="6858" y="53975"/>
                  </a:lnTo>
                  <a:lnTo>
                    <a:pt x="0" y="88646"/>
                  </a:lnTo>
                  <a:lnTo>
                    <a:pt x="0" y="861441"/>
                  </a:lnTo>
                  <a:lnTo>
                    <a:pt x="6858" y="896112"/>
                  </a:lnTo>
                  <a:lnTo>
                    <a:pt x="25781" y="924306"/>
                  </a:lnTo>
                  <a:lnTo>
                    <a:pt x="53975" y="943229"/>
                  </a:lnTo>
                  <a:lnTo>
                    <a:pt x="88646" y="950087"/>
                  </a:lnTo>
                  <a:lnTo>
                    <a:pt x="430657" y="950087"/>
                  </a:lnTo>
                  <a:lnTo>
                    <a:pt x="492887" y="924814"/>
                  </a:lnTo>
                  <a:lnTo>
                    <a:pt x="519430" y="861441"/>
                  </a:lnTo>
                  <a:lnTo>
                    <a:pt x="519430" y="215392"/>
                  </a:lnTo>
                  <a:lnTo>
                    <a:pt x="525780" y="215392"/>
                  </a:lnTo>
                  <a:lnTo>
                    <a:pt x="538391" y="202692"/>
                  </a:lnTo>
                  <a:lnTo>
                    <a:pt x="544703" y="196342"/>
                  </a:lnTo>
                  <a:lnTo>
                    <a:pt x="544703" y="132969"/>
                  </a:lnTo>
                  <a:close/>
                </a:path>
              </a:pathLst>
            </a:custGeom>
            <a:solidFill>
              <a:srgbClr val="1F1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92289" y="6337269"/>
              <a:ext cx="88676" cy="886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20254" y="6337269"/>
              <a:ext cx="88676" cy="886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06335" y="6337269"/>
              <a:ext cx="88676" cy="886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20254" y="6451315"/>
              <a:ext cx="88676" cy="8867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92289" y="6451315"/>
              <a:ext cx="88676" cy="886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06335" y="6451315"/>
              <a:ext cx="88676" cy="8867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854316" y="6286626"/>
              <a:ext cx="393065" cy="671830"/>
            </a:xfrm>
            <a:custGeom>
              <a:avLst/>
              <a:gdLst/>
              <a:ahLst/>
              <a:cxnLst/>
              <a:rect l="l" t="t" r="r" b="b"/>
              <a:pathLst>
                <a:path w="393065" h="671829">
                  <a:moveTo>
                    <a:pt x="12573" y="509270"/>
                  </a:moveTo>
                  <a:lnTo>
                    <a:pt x="10033" y="506730"/>
                  </a:lnTo>
                  <a:lnTo>
                    <a:pt x="2540" y="506730"/>
                  </a:lnTo>
                  <a:lnTo>
                    <a:pt x="0" y="509270"/>
                  </a:lnTo>
                  <a:lnTo>
                    <a:pt x="0" y="542163"/>
                  </a:lnTo>
                  <a:lnTo>
                    <a:pt x="2540" y="544703"/>
                  </a:lnTo>
                  <a:lnTo>
                    <a:pt x="10033" y="544703"/>
                  </a:lnTo>
                  <a:lnTo>
                    <a:pt x="12573" y="542163"/>
                  </a:lnTo>
                  <a:lnTo>
                    <a:pt x="12573" y="509270"/>
                  </a:lnTo>
                  <a:close/>
                </a:path>
                <a:path w="393065" h="671829">
                  <a:moveTo>
                    <a:pt x="342011" y="2540"/>
                  </a:moveTo>
                  <a:lnTo>
                    <a:pt x="339471" y="0"/>
                  </a:lnTo>
                  <a:lnTo>
                    <a:pt x="2540" y="0"/>
                  </a:lnTo>
                  <a:lnTo>
                    <a:pt x="0" y="2540"/>
                  </a:lnTo>
                  <a:lnTo>
                    <a:pt x="0" y="440817"/>
                  </a:lnTo>
                  <a:lnTo>
                    <a:pt x="2540" y="443357"/>
                  </a:lnTo>
                  <a:lnTo>
                    <a:pt x="10033" y="443357"/>
                  </a:lnTo>
                  <a:lnTo>
                    <a:pt x="12573" y="440817"/>
                  </a:lnTo>
                  <a:lnTo>
                    <a:pt x="12573" y="12573"/>
                  </a:lnTo>
                  <a:lnTo>
                    <a:pt x="339471" y="12573"/>
                  </a:lnTo>
                  <a:lnTo>
                    <a:pt x="342011" y="10160"/>
                  </a:lnTo>
                  <a:lnTo>
                    <a:pt x="342011" y="2540"/>
                  </a:lnTo>
                  <a:close/>
                </a:path>
                <a:path w="393065" h="671829">
                  <a:moveTo>
                    <a:pt x="392684" y="154559"/>
                  </a:moveTo>
                  <a:lnTo>
                    <a:pt x="390144" y="152019"/>
                  </a:lnTo>
                  <a:lnTo>
                    <a:pt x="382524" y="152019"/>
                  </a:lnTo>
                  <a:lnTo>
                    <a:pt x="379984" y="154559"/>
                  </a:lnTo>
                  <a:lnTo>
                    <a:pt x="379984" y="658749"/>
                  </a:lnTo>
                  <a:lnTo>
                    <a:pt x="12573" y="658749"/>
                  </a:lnTo>
                  <a:lnTo>
                    <a:pt x="12573" y="559943"/>
                  </a:lnTo>
                  <a:lnTo>
                    <a:pt x="10033" y="557403"/>
                  </a:lnTo>
                  <a:lnTo>
                    <a:pt x="2540" y="557403"/>
                  </a:lnTo>
                  <a:lnTo>
                    <a:pt x="0" y="559943"/>
                  </a:lnTo>
                  <a:lnTo>
                    <a:pt x="0" y="668909"/>
                  </a:lnTo>
                  <a:lnTo>
                    <a:pt x="2540" y="671322"/>
                  </a:lnTo>
                  <a:lnTo>
                    <a:pt x="390144" y="671322"/>
                  </a:lnTo>
                  <a:lnTo>
                    <a:pt x="392684" y="668909"/>
                  </a:lnTo>
                  <a:lnTo>
                    <a:pt x="392684" y="154559"/>
                  </a:lnTo>
                  <a:close/>
                </a:path>
                <a:path w="393065" h="671829">
                  <a:moveTo>
                    <a:pt x="392684" y="78486"/>
                  </a:moveTo>
                  <a:lnTo>
                    <a:pt x="390144" y="75946"/>
                  </a:lnTo>
                  <a:lnTo>
                    <a:pt x="382524" y="75946"/>
                  </a:lnTo>
                  <a:lnTo>
                    <a:pt x="379984" y="78486"/>
                  </a:lnTo>
                  <a:lnTo>
                    <a:pt x="379984" y="98806"/>
                  </a:lnTo>
                  <a:lnTo>
                    <a:pt x="382524" y="101346"/>
                  </a:lnTo>
                  <a:lnTo>
                    <a:pt x="390144" y="101346"/>
                  </a:lnTo>
                  <a:lnTo>
                    <a:pt x="392684" y="98806"/>
                  </a:lnTo>
                  <a:lnTo>
                    <a:pt x="392684" y="78486"/>
                  </a:lnTo>
                  <a:close/>
                </a:path>
                <a:path w="393065" h="671829">
                  <a:moveTo>
                    <a:pt x="392684" y="2540"/>
                  </a:moveTo>
                  <a:lnTo>
                    <a:pt x="390144" y="0"/>
                  </a:lnTo>
                  <a:lnTo>
                    <a:pt x="382524" y="0"/>
                  </a:lnTo>
                  <a:lnTo>
                    <a:pt x="379984" y="2540"/>
                  </a:lnTo>
                  <a:lnTo>
                    <a:pt x="379984" y="60833"/>
                  </a:lnTo>
                  <a:lnTo>
                    <a:pt x="382524" y="63246"/>
                  </a:lnTo>
                  <a:lnTo>
                    <a:pt x="390144" y="63246"/>
                  </a:lnTo>
                  <a:lnTo>
                    <a:pt x="392684" y="60833"/>
                  </a:lnTo>
                  <a:lnTo>
                    <a:pt x="392684" y="2540"/>
                  </a:lnTo>
                  <a:close/>
                </a:path>
              </a:pathLst>
            </a:custGeom>
            <a:solidFill>
              <a:srgbClr val="1F1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6335" y="6983318"/>
              <a:ext cx="88676" cy="88676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4070921" y="6903085"/>
            <a:ext cx="812165" cy="609600"/>
            <a:chOff x="6664452" y="7503223"/>
            <a:chExt cx="812165" cy="609600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4452" y="7503223"/>
              <a:ext cx="811999" cy="35007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664452" y="7582280"/>
              <a:ext cx="812165" cy="530225"/>
            </a:xfrm>
            <a:custGeom>
              <a:avLst/>
              <a:gdLst/>
              <a:ahLst/>
              <a:cxnLst/>
              <a:rect l="l" t="t" r="r" b="b"/>
              <a:pathLst>
                <a:path w="812165" h="530225">
                  <a:moveTo>
                    <a:pt x="812038" y="0"/>
                  </a:moveTo>
                  <a:lnTo>
                    <a:pt x="460375" y="260858"/>
                  </a:lnTo>
                  <a:lnTo>
                    <a:pt x="414020" y="271018"/>
                  </a:lnTo>
                  <a:lnTo>
                    <a:pt x="398145" y="271018"/>
                  </a:lnTo>
                  <a:lnTo>
                    <a:pt x="366775" y="265938"/>
                  </a:lnTo>
                  <a:lnTo>
                    <a:pt x="330453" y="250190"/>
                  </a:lnTo>
                  <a:lnTo>
                    <a:pt x="323850" y="245999"/>
                  </a:lnTo>
                  <a:lnTo>
                    <a:pt x="0" y="0"/>
                  </a:lnTo>
                  <a:lnTo>
                    <a:pt x="380" y="478409"/>
                  </a:lnTo>
                  <a:lnTo>
                    <a:pt x="20193" y="515366"/>
                  </a:lnTo>
                  <a:lnTo>
                    <a:pt x="55372" y="529971"/>
                  </a:lnTo>
                  <a:lnTo>
                    <a:pt x="756666" y="529971"/>
                  </a:lnTo>
                  <a:lnTo>
                    <a:pt x="760602" y="529590"/>
                  </a:lnTo>
                  <a:lnTo>
                    <a:pt x="797432" y="509905"/>
                  </a:lnTo>
                  <a:lnTo>
                    <a:pt x="812038" y="474599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64452" y="7582280"/>
              <a:ext cx="812165" cy="326390"/>
            </a:xfrm>
            <a:custGeom>
              <a:avLst/>
              <a:gdLst/>
              <a:ahLst/>
              <a:cxnLst/>
              <a:rect l="l" t="t" r="r" b="b"/>
              <a:pathLst>
                <a:path w="812165" h="326390">
                  <a:moveTo>
                    <a:pt x="812038" y="0"/>
                  </a:moveTo>
                  <a:lnTo>
                    <a:pt x="460375" y="260858"/>
                  </a:lnTo>
                  <a:lnTo>
                    <a:pt x="414020" y="271018"/>
                  </a:lnTo>
                  <a:lnTo>
                    <a:pt x="398145" y="271018"/>
                  </a:lnTo>
                  <a:lnTo>
                    <a:pt x="366775" y="265938"/>
                  </a:lnTo>
                  <a:lnTo>
                    <a:pt x="330453" y="250190"/>
                  </a:lnTo>
                  <a:lnTo>
                    <a:pt x="323850" y="245999"/>
                  </a:lnTo>
                  <a:lnTo>
                    <a:pt x="0" y="0"/>
                  </a:lnTo>
                  <a:lnTo>
                    <a:pt x="0" y="55372"/>
                  </a:lnTo>
                  <a:lnTo>
                    <a:pt x="351790" y="316230"/>
                  </a:lnTo>
                  <a:lnTo>
                    <a:pt x="390144" y="325755"/>
                  </a:lnTo>
                  <a:lnTo>
                    <a:pt x="398145" y="326390"/>
                  </a:lnTo>
                  <a:lnTo>
                    <a:pt x="414020" y="326390"/>
                  </a:lnTo>
                  <a:lnTo>
                    <a:pt x="421894" y="325755"/>
                  </a:lnTo>
                  <a:lnTo>
                    <a:pt x="445262" y="321310"/>
                  </a:lnTo>
                  <a:lnTo>
                    <a:pt x="488315" y="301371"/>
                  </a:lnTo>
                  <a:lnTo>
                    <a:pt x="812038" y="55372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64452" y="7588122"/>
              <a:ext cx="812165" cy="327025"/>
            </a:xfrm>
            <a:custGeom>
              <a:avLst/>
              <a:gdLst/>
              <a:ahLst/>
              <a:cxnLst/>
              <a:rect l="l" t="t" r="r" b="b"/>
              <a:pathLst>
                <a:path w="812165" h="327025">
                  <a:moveTo>
                    <a:pt x="812038" y="0"/>
                  </a:moveTo>
                  <a:lnTo>
                    <a:pt x="460375" y="260857"/>
                  </a:lnTo>
                  <a:lnTo>
                    <a:pt x="414020" y="271144"/>
                  </a:lnTo>
                  <a:lnTo>
                    <a:pt x="398145" y="271144"/>
                  </a:lnTo>
                  <a:lnTo>
                    <a:pt x="366775" y="265938"/>
                  </a:lnTo>
                  <a:lnTo>
                    <a:pt x="323850" y="245999"/>
                  </a:lnTo>
                  <a:lnTo>
                    <a:pt x="253873" y="193420"/>
                  </a:lnTo>
                  <a:lnTo>
                    <a:pt x="0" y="0"/>
                  </a:lnTo>
                  <a:lnTo>
                    <a:pt x="0" y="55371"/>
                  </a:lnTo>
                  <a:lnTo>
                    <a:pt x="351790" y="316229"/>
                  </a:lnTo>
                  <a:lnTo>
                    <a:pt x="390144" y="325881"/>
                  </a:lnTo>
                  <a:lnTo>
                    <a:pt x="398145" y="326516"/>
                  </a:lnTo>
                  <a:lnTo>
                    <a:pt x="414020" y="326516"/>
                  </a:lnTo>
                  <a:lnTo>
                    <a:pt x="488315" y="301370"/>
                  </a:lnTo>
                  <a:lnTo>
                    <a:pt x="558165" y="248793"/>
                  </a:lnTo>
                  <a:lnTo>
                    <a:pt x="812038" y="55371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64452" y="7593837"/>
              <a:ext cx="812165" cy="327025"/>
            </a:xfrm>
            <a:custGeom>
              <a:avLst/>
              <a:gdLst/>
              <a:ahLst/>
              <a:cxnLst/>
              <a:rect l="l" t="t" r="r" b="b"/>
              <a:pathLst>
                <a:path w="812165" h="327025">
                  <a:moveTo>
                    <a:pt x="812038" y="0"/>
                  </a:moveTo>
                  <a:lnTo>
                    <a:pt x="460375" y="260984"/>
                  </a:lnTo>
                  <a:lnTo>
                    <a:pt x="414020" y="271144"/>
                  </a:lnTo>
                  <a:lnTo>
                    <a:pt x="398145" y="271144"/>
                  </a:lnTo>
                  <a:lnTo>
                    <a:pt x="366775" y="266064"/>
                  </a:lnTo>
                  <a:lnTo>
                    <a:pt x="323850" y="246125"/>
                  </a:lnTo>
                  <a:lnTo>
                    <a:pt x="253873" y="193420"/>
                  </a:lnTo>
                  <a:lnTo>
                    <a:pt x="0" y="0"/>
                  </a:lnTo>
                  <a:lnTo>
                    <a:pt x="0" y="55371"/>
                  </a:lnTo>
                  <a:lnTo>
                    <a:pt x="351790" y="316356"/>
                  </a:lnTo>
                  <a:lnTo>
                    <a:pt x="390144" y="325881"/>
                  </a:lnTo>
                  <a:lnTo>
                    <a:pt x="398145" y="326516"/>
                  </a:lnTo>
                  <a:lnTo>
                    <a:pt x="414020" y="326516"/>
                  </a:lnTo>
                  <a:lnTo>
                    <a:pt x="488315" y="301497"/>
                  </a:lnTo>
                  <a:lnTo>
                    <a:pt x="558165" y="248792"/>
                  </a:lnTo>
                  <a:lnTo>
                    <a:pt x="812038" y="55371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64452" y="7599679"/>
              <a:ext cx="812165" cy="327025"/>
            </a:xfrm>
            <a:custGeom>
              <a:avLst/>
              <a:gdLst/>
              <a:ahLst/>
              <a:cxnLst/>
              <a:rect l="l" t="t" r="r" b="b"/>
              <a:pathLst>
                <a:path w="812165" h="327025">
                  <a:moveTo>
                    <a:pt x="812038" y="0"/>
                  </a:moveTo>
                  <a:lnTo>
                    <a:pt x="460375" y="260985"/>
                  </a:lnTo>
                  <a:lnTo>
                    <a:pt x="414020" y="271145"/>
                  </a:lnTo>
                  <a:lnTo>
                    <a:pt x="398145" y="271145"/>
                  </a:lnTo>
                  <a:lnTo>
                    <a:pt x="366775" y="266065"/>
                  </a:lnTo>
                  <a:lnTo>
                    <a:pt x="323850" y="246126"/>
                  </a:lnTo>
                  <a:lnTo>
                    <a:pt x="253873" y="193421"/>
                  </a:lnTo>
                  <a:lnTo>
                    <a:pt x="0" y="0"/>
                  </a:lnTo>
                  <a:lnTo>
                    <a:pt x="0" y="55372"/>
                  </a:lnTo>
                  <a:lnTo>
                    <a:pt x="351790" y="316230"/>
                  </a:lnTo>
                  <a:lnTo>
                    <a:pt x="390144" y="325882"/>
                  </a:lnTo>
                  <a:lnTo>
                    <a:pt x="398145" y="326517"/>
                  </a:lnTo>
                  <a:lnTo>
                    <a:pt x="414020" y="326517"/>
                  </a:lnTo>
                  <a:lnTo>
                    <a:pt x="488315" y="301371"/>
                  </a:lnTo>
                  <a:lnTo>
                    <a:pt x="558165" y="248793"/>
                  </a:lnTo>
                  <a:lnTo>
                    <a:pt x="812038" y="55372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64452" y="7605521"/>
              <a:ext cx="812165" cy="327025"/>
            </a:xfrm>
            <a:custGeom>
              <a:avLst/>
              <a:gdLst/>
              <a:ahLst/>
              <a:cxnLst/>
              <a:rect l="l" t="t" r="r" b="b"/>
              <a:pathLst>
                <a:path w="812165" h="327025">
                  <a:moveTo>
                    <a:pt x="812038" y="0"/>
                  </a:moveTo>
                  <a:lnTo>
                    <a:pt x="460375" y="260857"/>
                  </a:lnTo>
                  <a:lnTo>
                    <a:pt x="414020" y="271144"/>
                  </a:lnTo>
                  <a:lnTo>
                    <a:pt x="398145" y="271144"/>
                  </a:lnTo>
                  <a:lnTo>
                    <a:pt x="366775" y="266064"/>
                  </a:lnTo>
                  <a:lnTo>
                    <a:pt x="323850" y="245998"/>
                  </a:lnTo>
                  <a:lnTo>
                    <a:pt x="253873" y="193420"/>
                  </a:lnTo>
                  <a:lnTo>
                    <a:pt x="0" y="0"/>
                  </a:lnTo>
                  <a:lnTo>
                    <a:pt x="0" y="55371"/>
                  </a:lnTo>
                  <a:lnTo>
                    <a:pt x="351790" y="316229"/>
                  </a:lnTo>
                  <a:lnTo>
                    <a:pt x="390144" y="325881"/>
                  </a:lnTo>
                  <a:lnTo>
                    <a:pt x="398145" y="326516"/>
                  </a:lnTo>
                  <a:lnTo>
                    <a:pt x="414020" y="326516"/>
                  </a:lnTo>
                  <a:lnTo>
                    <a:pt x="488315" y="301370"/>
                  </a:lnTo>
                  <a:lnTo>
                    <a:pt x="558165" y="248792"/>
                  </a:lnTo>
                  <a:lnTo>
                    <a:pt x="812038" y="55371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64452" y="7611363"/>
              <a:ext cx="812165" cy="327025"/>
            </a:xfrm>
            <a:custGeom>
              <a:avLst/>
              <a:gdLst/>
              <a:ahLst/>
              <a:cxnLst/>
              <a:rect l="l" t="t" r="r" b="b"/>
              <a:pathLst>
                <a:path w="812165" h="327025">
                  <a:moveTo>
                    <a:pt x="812038" y="0"/>
                  </a:moveTo>
                  <a:lnTo>
                    <a:pt x="460375" y="260985"/>
                  </a:lnTo>
                  <a:lnTo>
                    <a:pt x="414020" y="271145"/>
                  </a:lnTo>
                  <a:lnTo>
                    <a:pt x="398145" y="271145"/>
                  </a:lnTo>
                  <a:lnTo>
                    <a:pt x="366775" y="266065"/>
                  </a:lnTo>
                  <a:lnTo>
                    <a:pt x="323850" y="246126"/>
                  </a:lnTo>
                  <a:lnTo>
                    <a:pt x="253873" y="193421"/>
                  </a:lnTo>
                  <a:lnTo>
                    <a:pt x="0" y="0"/>
                  </a:lnTo>
                  <a:lnTo>
                    <a:pt x="0" y="55372"/>
                  </a:lnTo>
                  <a:lnTo>
                    <a:pt x="351790" y="316230"/>
                  </a:lnTo>
                  <a:lnTo>
                    <a:pt x="390144" y="325882"/>
                  </a:lnTo>
                  <a:lnTo>
                    <a:pt x="398145" y="326517"/>
                  </a:lnTo>
                  <a:lnTo>
                    <a:pt x="414020" y="326517"/>
                  </a:lnTo>
                  <a:lnTo>
                    <a:pt x="488315" y="301371"/>
                  </a:lnTo>
                  <a:lnTo>
                    <a:pt x="558165" y="248793"/>
                  </a:lnTo>
                  <a:lnTo>
                    <a:pt x="812038" y="55372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64452" y="7617205"/>
              <a:ext cx="812165" cy="332740"/>
            </a:xfrm>
            <a:custGeom>
              <a:avLst/>
              <a:gdLst/>
              <a:ahLst/>
              <a:cxnLst/>
              <a:rect l="l" t="t" r="r" b="b"/>
              <a:pathLst>
                <a:path w="812165" h="332740">
                  <a:moveTo>
                    <a:pt x="812038" y="0"/>
                  </a:moveTo>
                  <a:lnTo>
                    <a:pt x="460375" y="260858"/>
                  </a:lnTo>
                  <a:lnTo>
                    <a:pt x="414020" y="271145"/>
                  </a:lnTo>
                  <a:lnTo>
                    <a:pt x="398145" y="271145"/>
                  </a:lnTo>
                  <a:lnTo>
                    <a:pt x="366776" y="265938"/>
                  </a:lnTo>
                  <a:lnTo>
                    <a:pt x="323850" y="245999"/>
                  </a:lnTo>
                  <a:lnTo>
                    <a:pt x="253873" y="193421"/>
                  </a:lnTo>
                  <a:lnTo>
                    <a:pt x="0" y="0"/>
                  </a:lnTo>
                  <a:lnTo>
                    <a:pt x="0" y="5842"/>
                  </a:lnTo>
                  <a:lnTo>
                    <a:pt x="0" y="55372"/>
                  </a:lnTo>
                  <a:lnTo>
                    <a:pt x="0" y="61214"/>
                  </a:lnTo>
                  <a:lnTo>
                    <a:pt x="351790" y="322072"/>
                  </a:lnTo>
                  <a:lnTo>
                    <a:pt x="390144" y="331724"/>
                  </a:lnTo>
                  <a:lnTo>
                    <a:pt x="398145" y="332359"/>
                  </a:lnTo>
                  <a:lnTo>
                    <a:pt x="414020" y="332359"/>
                  </a:lnTo>
                  <a:lnTo>
                    <a:pt x="488315" y="307213"/>
                  </a:lnTo>
                  <a:lnTo>
                    <a:pt x="558165" y="254635"/>
                  </a:lnTo>
                  <a:lnTo>
                    <a:pt x="812038" y="61214"/>
                  </a:lnTo>
                  <a:lnTo>
                    <a:pt x="812038" y="55372"/>
                  </a:lnTo>
                  <a:lnTo>
                    <a:pt x="812038" y="5842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4452" y="7628889"/>
              <a:ext cx="812165" cy="327025"/>
            </a:xfrm>
            <a:custGeom>
              <a:avLst/>
              <a:gdLst/>
              <a:ahLst/>
              <a:cxnLst/>
              <a:rect l="l" t="t" r="r" b="b"/>
              <a:pathLst>
                <a:path w="812165" h="327025">
                  <a:moveTo>
                    <a:pt x="812038" y="0"/>
                  </a:moveTo>
                  <a:lnTo>
                    <a:pt x="460375" y="260857"/>
                  </a:lnTo>
                  <a:lnTo>
                    <a:pt x="414020" y="271144"/>
                  </a:lnTo>
                  <a:lnTo>
                    <a:pt x="398145" y="271144"/>
                  </a:lnTo>
                  <a:lnTo>
                    <a:pt x="366775" y="265937"/>
                  </a:lnTo>
                  <a:lnTo>
                    <a:pt x="323850" y="245998"/>
                  </a:lnTo>
                  <a:lnTo>
                    <a:pt x="253873" y="193420"/>
                  </a:lnTo>
                  <a:lnTo>
                    <a:pt x="0" y="0"/>
                  </a:lnTo>
                  <a:lnTo>
                    <a:pt x="0" y="55371"/>
                  </a:lnTo>
                  <a:lnTo>
                    <a:pt x="351790" y="316229"/>
                  </a:lnTo>
                  <a:lnTo>
                    <a:pt x="390144" y="325881"/>
                  </a:lnTo>
                  <a:lnTo>
                    <a:pt x="398145" y="326516"/>
                  </a:lnTo>
                  <a:lnTo>
                    <a:pt x="414020" y="326516"/>
                  </a:lnTo>
                  <a:lnTo>
                    <a:pt x="488315" y="301370"/>
                  </a:lnTo>
                  <a:lnTo>
                    <a:pt x="558165" y="248792"/>
                  </a:lnTo>
                  <a:lnTo>
                    <a:pt x="812038" y="55371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64452" y="7634731"/>
              <a:ext cx="812165" cy="327025"/>
            </a:xfrm>
            <a:custGeom>
              <a:avLst/>
              <a:gdLst/>
              <a:ahLst/>
              <a:cxnLst/>
              <a:rect l="l" t="t" r="r" b="b"/>
              <a:pathLst>
                <a:path w="812165" h="327025">
                  <a:moveTo>
                    <a:pt x="812038" y="0"/>
                  </a:moveTo>
                  <a:lnTo>
                    <a:pt x="460375" y="260858"/>
                  </a:lnTo>
                  <a:lnTo>
                    <a:pt x="414020" y="271145"/>
                  </a:lnTo>
                  <a:lnTo>
                    <a:pt x="398145" y="271145"/>
                  </a:lnTo>
                  <a:lnTo>
                    <a:pt x="366775" y="265938"/>
                  </a:lnTo>
                  <a:lnTo>
                    <a:pt x="330453" y="250317"/>
                  </a:lnTo>
                  <a:lnTo>
                    <a:pt x="323850" y="245999"/>
                  </a:lnTo>
                  <a:lnTo>
                    <a:pt x="0" y="0"/>
                  </a:lnTo>
                  <a:lnTo>
                    <a:pt x="0" y="55372"/>
                  </a:lnTo>
                  <a:lnTo>
                    <a:pt x="351790" y="316230"/>
                  </a:lnTo>
                  <a:lnTo>
                    <a:pt x="390144" y="325882"/>
                  </a:lnTo>
                  <a:lnTo>
                    <a:pt x="398145" y="326517"/>
                  </a:lnTo>
                  <a:lnTo>
                    <a:pt x="414020" y="326517"/>
                  </a:lnTo>
                  <a:lnTo>
                    <a:pt x="421894" y="325882"/>
                  </a:lnTo>
                  <a:lnTo>
                    <a:pt x="445262" y="321310"/>
                  </a:lnTo>
                  <a:lnTo>
                    <a:pt x="488315" y="301371"/>
                  </a:lnTo>
                  <a:lnTo>
                    <a:pt x="812038" y="55372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64452" y="7807566"/>
              <a:ext cx="811999" cy="30468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98005" y="7807566"/>
              <a:ext cx="345097" cy="14136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46697" y="7588288"/>
              <a:ext cx="447611" cy="451700"/>
            </a:xfrm>
            <a:prstGeom prst="rect">
              <a:avLst/>
            </a:prstGeom>
          </p:spPr>
        </p:pic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СДЕЛАНО</a:t>
            </a:r>
            <a:r>
              <a:rPr sz="4400" spc="130" dirty="0"/>
              <a:t> </a:t>
            </a:r>
            <a:r>
              <a:rPr sz="4400" dirty="0"/>
              <a:t>В</a:t>
            </a:r>
            <a:r>
              <a:rPr sz="4400" spc="114" dirty="0"/>
              <a:t> </a:t>
            </a:r>
            <a:r>
              <a:rPr sz="4400" spc="-10" dirty="0"/>
              <a:t>РОССИИ</a:t>
            </a:r>
            <a:endParaRPr sz="4400" dirty="0"/>
          </a:p>
        </p:txBody>
      </p:sp>
      <p:pic>
        <p:nvPicPr>
          <p:cNvPr id="44" name="object 4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54316" y="168783"/>
            <a:ext cx="1795238" cy="8828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4155" y="0"/>
            <a:ext cx="16793845" cy="8968105"/>
            <a:chOff x="1494155" y="0"/>
            <a:chExt cx="16793845" cy="89681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8599" y="0"/>
              <a:ext cx="5359400" cy="42101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4155" y="2147823"/>
              <a:ext cx="13058775" cy="68199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3092" y="238709"/>
            <a:ext cx="8880475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БЕЛОРУССКАЯ</a:t>
            </a:r>
            <a:r>
              <a:rPr sz="4400" spc="195" dirty="0"/>
              <a:t> </a:t>
            </a:r>
            <a:r>
              <a:rPr sz="4400" spc="-10" dirty="0"/>
              <a:t>УНИВЕРСАЛЬНАЯ </a:t>
            </a:r>
            <a:r>
              <a:rPr sz="4400" spc="50" dirty="0"/>
              <a:t>ТОВАРНАЯ</a:t>
            </a:r>
            <a:r>
              <a:rPr sz="4400" spc="-10" dirty="0"/>
              <a:t> </a:t>
            </a:r>
            <a:r>
              <a:rPr sz="4400" spc="90" dirty="0"/>
              <a:t>БИРЖА</a:t>
            </a:r>
            <a:endParaRPr sz="4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70965" y="0"/>
            <a:ext cx="4717415" cy="3900170"/>
            <a:chOff x="13570965" y="0"/>
            <a:chExt cx="4717415" cy="3900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0965" y="1471167"/>
              <a:ext cx="3590925" cy="24288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99179" y="0"/>
              <a:ext cx="1988819" cy="358609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9183" y="8484603"/>
            <a:ext cx="1520941" cy="162527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089530" y="7363459"/>
            <a:ext cx="666750" cy="517525"/>
            <a:chOff x="2089530" y="7363459"/>
            <a:chExt cx="666750" cy="517525"/>
          </a:xfrm>
        </p:grpSpPr>
        <p:sp>
          <p:nvSpPr>
            <p:cNvPr id="7" name="object 7"/>
            <p:cNvSpPr/>
            <p:nvPr/>
          </p:nvSpPr>
          <p:spPr>
            <a:xfrm>
              <a:off x="2402077" y="7363459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631" y="0"/>
                  </a:moveTo>
                  <a:lnTo>
                    <a:pt x="36703" y="58928"/>
                  </a:lnTo>
                  <a:lnTo>
                    <a:pt x="194691" y="216916"/>
                  </a:lnTo>
                  <a:lnTo>
                    <a:pt x="0" y="216916"/>
                  </a:lnTo>
                  <a:lnTo>
                    <a:pt x="0" y="300355"/>
                  </a:lnTo>
                  <a:lnTo>
                    <a:pt x="194691" y="300355"/>
                  </a:lnTo>
                  <a:lnTo>
                    <a:pt x="36703" y="458343"/>
                  </a:lnTo>
                  <a:lnTo>
                    <a:pt x="95631" y="517271"/>
                  </a:lnTo>
                  <a:lnTo>
                    <a:pt x="354203" y="258572"/>
                  </a:lnTo>
                  <a:lnTo>
                    <a:pt x="95631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89530" y="7580472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20">
                  <a:moveTo>
                    <a:pt x="270865" y="0"/>
                  </a:moveTo>
                  <a:lnTo>
                    <a:pt x="0" y="0"/>
                  </a:lnTo>
                  <a:lnTo>
                    <a:pt x="0" y="83342"/>
                  </a:lnTo>
                  <a:lnTo>
                    <a:pt x="270865" y="83342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089657" y="8764143"/>
            <a:ext cx="666750" cy="517525"/>
            <a:chOff x="2089657" y="8764143"/>
            <a:chExt cx="666750" cy="517525"/>
          </a:xfrm>
        </p:grpSpPr>
        <p:sp>
          <p:nvSpPr>
            <p:cNvPr id="10" name="object 10"/>
            <p:cNvSpPr/>
            <p:nvPr/>
          </p:nvSpPr>
          <p:spPr>
            <a:xfrm>
              <a:off x="2402204" y="8764143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631" y="0"/>
                  </a:moveTo>
                  <a:lnTo>
                    <a:pt x="36702" y="58927"/>
                  </a:lnTo>
                  <a:lnTo>
                    <a:pt x="194690" y="216915"/>
                  </a:lnTo>
                  <a:lnTo>
                    <a:pt x="0" y="216915"/>
                  </a:lnTo>
                  <a:lnTo>
                    <a:pt x="0" y="300278"/>
                  </a:lnTo>
                  <a:lnTo>
                    <a:pt x="194690" y="300278"/>
                  </a:lnTo>
                  <a:lnTo>
                    <a:pt x="36702" y="458330"/>
                  </a:lnTo>
                  <a:lnTo>
                    <a:pt x="95631" y="517258"/>
                  </a:lnTo>
                  <a:lnTo>
                    <a:pt x="354202" y="258597"/>
                  </a:lnTo>
                  <a:lnTo>
                    <a:pt x="95631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89657" y="8981079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20">
                  <a:moveTo>
                    <a:pt x="270865" y="0"/>
                  </a:moveTo>
                  <a:lnTo>
                    <a:pt x="0" y="0"/>
                  </a:lnTo>
                  <a:lnTo>
                    <a:pt x="0" y="83342"/>
                  </a:lnTo>
                  <a:lnTo>
                    <a:pt x="270865" y="83342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3271" rIns="0" bIns="0" rtlCol="0">
            <a:spAutoFit/>
          </a:bodyPr>
          <a:lstStyle/>
          <a:p>
            <a:pPr marL="2070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Контакт</a:t>
            </a:r>
            <a:r>
              <a:rPr spc="-220" dirty="0"/>
              <a:t> </a:t>
            </a:r>
            <a:r>
              <a:rPr dirty="0"/>
              <a:t>с</a:t>
            </a:r>
            <a:r>
              <a:rPr spc="-220" dirty="0"/>
              <a:t> </a:t>
            </a:r>
            <a:r>
              <a:rPr spc="-10" dirty="0"/>
              <a:t>зарубежным партнером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2089657" y="3124835"/>
            <a:ext cx="666750" cy="517525"/>
            <a:chOff x="2089657" y="3124835"/>
            <a:chExt cx="666750" cy="517525"/>
          </a:xfrm>
        </p:grpSpPr>
        <p:sp>
          <p:nvSpPr>
            <p:cNvPr id="14" name="object 14"/>
            <p:cNvSpPr/>
            <p:nvPr/>
          </p:nvSpPr>
          <p:spPr>
            <a:xfrm>
              <a:off x="2402204" y="3124835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631" y="0"/>
                  </a:moveTo>
                  <a:lnTo>
                    <a:pt x="36702" y="58928"/>
                  </a:lnTo>
                  <a:lnTo>
                    <a:pt x="194690" y="216916"/>
                  </a:lnTo>
                  <a:lnTo>
                    <a:pt x="0" y="216916"/>
                  </a:lnTo>
                  <a:lnTo>
                    <a:pt x="0" y="300355"/>
                  </a:lnTo>
                  <a:lnTo>
                    <a:pt x="194690" y="300355"/>
                  </a:lnTo>
                  <a:lnTo>
                    <a:pt x="36702" y="458343"/>
                  </a:lnTo>
                  <a:lnTo>
                    <a:pt x="95631" y="517271"/>
                  </a:lnTo>
                  <a:lnTo>
                    <a:pt x="354202" y="258572"/>
                  </a:lnTo>
                  <a:lnTo>
                    <a:pt x="95631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89657" y="3341847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20">
                  <a:moveTo>
                    <a:pt x="270865" y="0"/>
                  </a:moveTo>
                  <a:lnTo>
                    <a:pt x="0" y="0"/>
                  </a:lnTo>
                  <a:lnTo>
                    <a:pt x="0" y="83342"/>
                  </a:lnTo>
                  <a:lnTo>
                    <a:pt x="270865" y="83342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089657" y="4562221"/>
            <a:ext cx="666750" cy="517525"/>
            <a:chOff x="2089657" y="4562221"/>
            <a:chExt cx="666750" cy="517525"/>
          </a:xfrm>
        </p:grpSpPr>
        <p:sp>
          <p:nvSpPr>
            <p:cNvPr id="17" name="object 17"/>
            <p:cNvSpPr/>
            <p:nvPr/>
          </p:nvSpPr>
          <p:spPr>
            <a:xfrm>
              <a:off x="2402204" y="4562221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631" y="0"/>
                  </a:moveTo>
                  <a:lnTo>
                    <a:pt x="36702" y="58927"/>
                  </a:lnTo>
                  <a:lnTo>
                    <a:pt x="194690" y="217042"/>
                  </a:lnTo>
                  <a:lnTo>
                    <a:pt x="0" y="217042"/>
                  </a:lnTo>
                  <a:lnTo>
                    <a:pt x="0" y="300354"/>
                  </a:lnTo>
                  <a:lnTo>
                    <a:pt x="194690" y="300354"/>
                  </a:lnTo>
                  <a:lnTo>
                    <a:pt x="36702" y="458342"/>
                  </a:lnTo>
                  <a:lnTo>
                    <a:pt x="95631" y="517270"/>
                  </a:lnTo>
                  <a:lnTo>
                    <a:pt x="354202" y="258699"/>
                  </a:lnTo>
                  <a:lnTo>
                    <a:pt x="95631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89657" y="4779233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20">
                  <a:moveTo>
                    <a:pt x="270865" y="0"/>
                  </a:moveTo>
                  <a:lnTo>
                    <a:pt x="0" y="0"/>
                  </a:lnTo>
                  <a:lnTo>
                    <a:pt x="0" y="83342"/>
                  </a:lnTo>
                  <a:lnTo>
                    <a:pt x="270865" y="83342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46805" y="2810382"/>
            <a:ext cx="9530080" cy="6600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985">
              <a:lnSpc>
                <a:spcPct val="100000"/>
              </a:lnSpc>
              <a:spcBef>
                <a:spcPts val="100"/>
              </a:spcBef>
            </a:pPr>
            <a:r>
              <a:rPr sz="3300" spc="-45" dirty="0">
                <a:solidFill>
                  <a:srgbClr val="17305C"/>
                </a:solidFill>
                <a:latin typeface="Roboto"/>
                <a:cs typeface="Roboto"/>
              </a:rPr>
              <a:t>Зарубежные</a:t>
            </a:r>
            <a:r>
              <a:rPr sz="3300" spc="-114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30" dirty="0">
                <a:solidFill>
                  <a:srgbClr val="17305C"/>
                </a:solidFill>
                <a:latin typeface="Roboto"/>
                <a:cs typeface="Roboto"/>
              </a:rPr>
              <a:t>международные</a:t>
            </a:r>
            <a:r>
              <a:rPr sz="3300" spc="-12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выставки,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коллективные</a:t>
            </a:r>
            <a:r>
              <a:rPr sz="3300" spc="-6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30" dirty="0">
                <a:solidFill>
                  <a:srgbClr val="17305C"/>
                </a:solidFill>
                <a:latin typeface="Roboto"/>
                <a:cs typeface="Roboto"/>
              </a:rPr>
              <a:t>стенды,</a:t>
            </a:r>
            <a:r>
              <a:rPr sz="3300" spc="-6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экспонирование</a:t>
            </a:r>
            <a:r>
              <a:rPr sz="3300" spc="-6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товара</a:t>
            </a:r>
            <a:endParaRPr sz="33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300"/>
              </a:spcBef>
            </a:pP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Российские</a:t>
            </a:r>
            <a:r>
              <a:rPr sz="3300" spc="-7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20" dirty="0">
                <a:solidFill>
                  <a:srgbClr val="17305C"/>
                </a:solidFill>
                <a:latin typeface="Roboto"/>
                <a:cs typeface="Roboto"/>
              </a:rPr>
              <a:t>международные</a:t>
            </a:r>
            <a:r>
              <a:rPr sz="3300" spc="-8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выставки,</a:t>
            </a:r>
            <a:endParaRPr sz="33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коллективные</a:t>
            </a:r>
            <a:r>
              <a:rPr sz="3300" spc="-5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25" dirty="0">
                <a:solidFill>
                  <a:srgbClr val="17305C"/>
                </a:solidFill>
                <a:latin typeface="Roboto"/>
                <a:cs typeface="Roboto"/>
              </a:rPr>
              <a:t>стенды,</a:t>
            </a:r>
            <a:r>
              <a:rPr sz="3300" spc="-5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экспонирование</a:t>
            </a:r>
            <a:r>
              <a:rPr sz="3300" spc="-5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товара</a:t>
            </a:r>
            <a:endParaRPr sz="3300">
              <a:latin typeface="Roboto"/>
              <a:cs typeface="Roboto"/>
            </a:endParaRPr>
          </a:p>
          <a:p>
            <a:pPr marL="12700" marR="5080">
              <a:lnSpc>
                <a:spcPct val="100899"/>
              </a:lnSpc>
              <a:spcBef>
                <a:spcPts val="3040"/>
              </a:spcBef>
            </a:pP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Поиск</a:t>
            </a:r>
            <a:r>
              <a:rPr sz="3300" spc="-9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и</a:t>
            </a:r>
            <a:r>
              <a:rPr sz="3300" spc="-8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подбор</a:t>
            </a:r>
            <a:r>
              <a:rPr sz="3300" spc="-8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иностранных</a:t>
            </a:r>
            <a:r>
              <a:rPr sz="3300" spc="-10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покупателей,</a:t>
            </a:r>
            <a:r>
              <a:rPr sz="3300" spc="-8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в</a:t>
            </a:r>
            <a:r>
              <a:rPr sz="3300" spc="-8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25" dirty="0">
                <a:solidFill>
                  <a:srgbClr val="17305C"/>
                </a:solidFill>
                <a:latin typeface="Roboto"/>
                <a:cs typeface="Roboto"/>
              </a:rPr>
              <a:t>т.ч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в</a:t>
            </a:r>
            <a:r>
              <a:rPr sz="3300" spc="-4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90" dirty="0">
                <a:solidFill>
                  <a:srgbClr val="17305C"/>
                </a:solidFill>
                <a:latin typeface="Roboto"/>
                <a:cs typeface="Roboto"/>
              </a:rPr>
              <a:t>формате</a:t>
            </a:r>
            <a:r>
              <a:rPr sz="3300" spc="-15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видеоконференцсвязи</a:t>
            </a:r>
            <a:endParaRPr sz="3300">
              <a:latin typeface="Roboto"/>
              <a:cs typeface="Roboto"/>
            </a:endParaRPr>
          </a:p>
          <a:p>
            <a:pPr marL="12700" marR="1360805">
              <a:lnSpc>
                <a:spcPct val="101299"/>
              </a:lnSpc>
              <a:spcBef>
                <a:spcPts val="3285"/>
              </a:spcBef>
            </a:pPr>
            <a:r>
              <a:rPr sz="3300" spc="-45" dirty="0">
                <a:solidFill>
                  <a:srgbClr val="17305C"/>
                </a:solidFill>
                <a:latin typeface="Roboto"/>
                <a:cs typeface="Roboto"/>
              </a:rPr>
              <a:t>Зарубежные</a:t>
            </a:r>
            <a:r>
              <a:rPr sz="3300" spc="-12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35" dirty="0">
                <a:solidFill>
                  <a:srgbClr val="17305C"/>
                </a:solidFill>
                <a:latin typeface="Roboto"/>
                <a:cs typeface="Roboto"/>
              </a:rPr>
              <a:t>бизнес-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миссии,</a:t>
            </a:r>
            <a:r>
              <a:rPr sz="3300" spc="-19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организация переговоров</a:t>
            </a:r>
            <a:endParaRPr sz="3300">
              <a:latin typeface="Roboto"/>
              <a:cs typeface="Roboto"/>
            </a:endParaRPr>
          </a:p>
          <a:p>
            <a:pPr marL="12700" marR="550545">
              <a:lnSpc>
                <a:spcPct val="100899"/>
              </a:lnSpc>
              <a:spcBef>
                <a:spcPts val="2305"/>
              </a:spcBef>
            </a:pP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Приёмы</a:t>
            </a:r>
            <a:r>
              <a:rPr sz="3300" spc="-10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иностранных</a:t>
            </a:r>
            <a:r>
              <a:rPr sz="3300" spc="-11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35" dirty="0">
                <a:solidFill>
                  <a:srgbClr val="17305C"/>
                </a:solidFill>
                <a:latin typeface="Roboto"/>
                <a:cs typeface="Roboto"/>
              </a:rPr>
              <a:t>закупочных</a:t>
            </a:r>
            <a:r>
              <a:rPr sz="3300" spc="-114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делегаций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на</a:t>
            </a:r>
            <a:r>
              <a:rPr sz="3300" spc="-1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30" dirty="0">
                <a:solidFill>
                  <a:srgbClr val="17305C"/>
                </a:solidFill>
                <a:latin typeface="Roboto"/>
                <a:cs typeface="Roboto"/>
              </a:rPr>
              <a:t>территории</a:t>
            </a:r>
            <a:r>
              <a:rPr sz="3300" spc="-14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30" dirty="0">
                <a:solidFill>
                  <a:srgbClr val="17305C"/>
                </a:solidFill>
                <a:latin typeface="Roboto"/>
                <a:cs typeface="Roboto"/>
              </a:rPr>
              <a:t>Краснодарского</a:t>
            </a:r>
            <a:r>
              <a:rPr sz="3300" spc="-9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20" dirty="0">
                <a:solidFill>
                  <a:srgbClr val="17305C"/>
                </a:solidFill>
                <a:latin typeface="Roboto"/>
                <a:cs typeface="Roboto"/>
              </a:rPr>
              <a:t>края</a:t>
            </a:r>
            <a:endParaRPr sz="3300">
              <a:latin typeface="Roboto"/>
              <a:cs typeface="Robo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089657" y="5997575"/>
            <a:ext cx="666750" cy="517525"/>
            <a:chOff x="2089657" y="5997575"/>
            <a:chExt cx="666750" cy="517525"/>
          </a:xfrm>
        </p:grpSpPr>
        <p:sp>
          <p:nvSpPr>
            <p:cNvPr id="21" name="object 21"/>
            <p:cNvSpPr/>
            <p:nvPr/>
          </p:nvSpPr>
          <p:spPr>
            <a:xfrm>
              <a:off x="2402204" y="5997575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631" y="0"/>
                  </a:moveTo>
                  <a:lnTo>
                    <a:pt x="36702" y="58927"/>
                  </a:lnTo>
                  <a:lnTo>
                    <a:pt x="194690" y="216915"/>
                  </a:lnTo>
                  <a:lnTo>
                    <a:pt x="0" y="216915"/>
                  </a:lnTo>
                  <a:lnTo>
                    <a:pt x="0" y="300354"/>
                  </a:lnTo>
                  <a:lnTo>
                    <a:pt x="194690" y="300354"/>
                  </a:lnTo>
                  <a:lnTo>
                    <a:pt x="36702" y="458342"/>
                  </a:lnTo>
                  <a:lnTo>
                    <a:pt x="95631" y="517271"/>
                  </a:lnTo>
                  <a:lnTo>
                    <a:pt x="354202" y="258572"/>
                  </a:lnTo>
                  <a:lnTo>
                    <a:pt x="95631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89657" y="6214587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20">
                  <a:moveTo>
                    <a:pt x="270865" y="0"/>
                  </a:moveTo>
                  <a:lnTo>
                    <a:pt x="0" y="0"/>
                  </a:lnTo>
                  <a:lnTo>
                    <a:pt x="0" y="83342"/>
                  </a:lnTo>
                  <a:lnTo>
                    <a:pt x="270865" y="83342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79678" y="4344796"/>
            <a:ext cx="3571875" cy="242887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66545" y="7188796"/>
            <a:ext cx="3486150" cy="26955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70965" y="0"/>
            <a:ext cx="4717415" cy="3900170"/>
            <a:chOff x="13570965" y="0"/>
            <a:chExt cx="4717415" cy="3900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0965" y="1471167"/>
              <a:ext cx="3590925" cy="24288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99179" y="0"/>
              <a:ext cx="1988819" cy="358609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7" y="9555705"/>
            <a:ext cx="1519483" cy="73129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7382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Международные</a:t>
            </a:r>
            <a:r>
              <a:rPr sz="4400" spc="-114" dirty="0"/>
              <a:t> </a:t>
            </a:r>
            <a:r>
              <a:rPr sz="4400" spc="-10" dirty="0"/>
              <a:t>выставки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2425954" y="2729864"/>
            <a:ext cx="10409555" cy="5391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72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17305C"/>
                </a:solidFill>
                <a:latin typeface="Roboto"/>
                <a:cs typeface="Roboto"/>
              </a:rPr>
              <a:t>Международная</a:t>
            </a:r>
            <a:r>
              <a:rPr sz="3200" spc="-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20" dirty="0">
                <a:solidFill>
                  <a:srgbClr val="17305C"/>
                </a:solidFill>
                <a:latin typeface="Roboto"/>
                <a:cs typeface="Roboto"/>
              </a:rPr>
              <a:t>агропродовольственная</a:t>
            </a:r>
            <a:r>
              <a:rPr sz="3200" spc="-5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10" dirty="0">
                <a:solidFill>
                  <a:srgbClr val="17305C"/>
                </a:solidFill>
                <a:latin typeface="Roboto"/>
                <a:cs typeface="Roboto"/>
              </a:rPr>
              <a:t>выставка (Беларусь,</a:t>
            </a:r>
            <a:r>
              <a:rPr sz="3200" spc="-4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г.</a:t>
            </a:r>
            <a:r>
              <a:rPr sz="3200" spc="-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Минск)</a:t>
            </a:r>
            <a:r>
              <a:rPr sz="3200" spc="-3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–</a:t>
            </a:r>
            <a:r>
              <a:rPr sz="3200" spc="-5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b="1" spc="-60" dirty="0">
                <a:solidFill>
                  <a:srgbClr val="17305C"/>
                </a:solidFill>
                <a:latin typeface="Roboto"/>
                <a:cs typeface="Roboto"/>
              </a:rPr>
              <a:t>02-</a:t>
            </a:r>
            <a:r>
              <a:rPr sz="3200" b="1" dirty="0">
                <a:solidFill>
                  <a:srgbClr val="17305C"/>
                </a:solidFill>
                <a:latin typeface="Roboto"/>
                <a:cs typeface="Roboto"/>
              </a:rPr>
              <a:t>06</a:t>
            </a:r>
            <a:r>
              <a:rPr sz="3200" b="1" spc="-3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b="1" spc="-20" dirty="0">
                <a:solidFill>
                  <a:srgbClr val="17305C"/>
                </a:solidFill>
                <a:latin typeface="Roboto"/>
                <a:cs typeface="Roboto"/>
              </a:rPr>
              <a:t>июня</a:t>
            </a:r>
            <a:endParaRPr sz="3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3200" spc="-20" dirty="0">
                <a:solidFill>
                  <a:srgbClr val="17305C"/>
                </a:solidFill>
                <a:latin typeface="Roboto"/>
                <a:cs typeface="Roboto"/>
              </a:rPr>
              <a:t>Международная</a:t>
            </a:r>
            <a:r>
              <a:rPr sz="3200" spc="-7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20" dirty="0">
                <a:solidFill>
                  <a:srgbClr val="17305C"/>
                </a:solidFill>
                <a:latin typeface="Roboto"/>
                <a:cs typeface="Roboto"/>
              </a:rPr>
              <a:t>продовольственная</a:t>
            </a:r>
            <a:r>
              <a:rPr sz="3200" spc="-7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25" dirty="0">
                <a:solidFill>
                  <a:srgbClr val="17305C"/>
                </a:solidFill>
                <a:latin typeface="Roboto"/>
                <a:cs typeface="Roboto"/>
              </a:rPr>
              <a:t>выставка</a:t>
            </a:r>
            <a:r>
              <a:rPr sz="3200" spc="-10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10" dirty="0">
                <a:solidFill>
                  <a:srgbClr val="17305C"/>
                </a:solidFill>
                <a:latin typeface="Roboto"/>
                <a:cs typeface="Roboto"/>
              </a:rPr>
              <a:t>«Saudi</a:t>
            </a:r>
            <a:endParaRPr sz="3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Food</a:t>
            </a:r>
            <a:r>
              <a:rPr sz="3200" spc="-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155" dirty="0">
                <a:solidFill>
                  <a:srgbClr val="17305C"/>
                </a:solidFill>
                <a:latin typeface="Roboto"/>
                <a:cs typeface="Roboto"/>
              </a:rPr>
              <a:t>Show-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2026»</a:t>
            </a:r>
            <a:r>
              <a:rPr sz="3200" spc="-5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(КСА,</a:t>
            </a:r>
            <a:r>
              <a:rPr sz="3200" spc="-3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г.</a:t>
            </a:r>
            <a:r>
              <a:rPr sz="3200" spc="-2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210" dirty="0">
                <a:solidFill>
                  <a:srgbClr val="17305C"/>
                </a:solidFill>
                <a:latin typeface="Roboto"/>
                <a:cs typeface="Roboto"/>
              </a:rPr>
              <a:t>Эр-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Рияд)</a:t>
            </a:r>
            <a:r>
              <a:rPr sz="3200" spc="-1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–</a:t>
            </a:r>
            <a:r>
              <a:rPr sz="3200" spc="-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b="1" spc="-60" dirty="0">
                <a:solidFill>
                  <a:srgbClr val="17305C"/>
                </a:solidFill>
                <a:latin typeface="Roboto"/>
                <a:cs typeface="Roboto"/>
              </a:rPr>
              <a:t>15-</a:t>
            </a:r>
            <a:r>
              <a:rPr sz="3200" b="1" dirty="0">
                <a:solidFill>
                  <a:srgbClr val="17305C"/>
                </a:solidFill>
                <a:latin typeface="Roboto"/>
                <a:cs typeface="Roboto"/>
              </a:rPr>
              <a:t>17</a:t>
            </a:r>
            <a:r>
              <a:rPr sz="3200" b="1" spc="-20" dirty="0">
                <a:solidFill>
                  <a:srgbClr val="17305C"/>
                </a:solidFill>
                <a:latin typeface="Roboto"/>
                <a:cs typeface="Roboto"/>
              </a:rPr>
              <a:t> июня</a:t>
            </a:r>
            <a:endParaRPr sz="320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3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Международная</a:t>
            </a:r>
            <a:r>
              <a:rPr sz="3200" spc="-18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25" dirty="0">
                <a:solidFill>
                  <a:srgbClr val="17305C"/>
                </a:solidFill>
                <a:latin typeface="Roboto"/>
                <a:cs typeface="Roboto"/>
              </a:rPr>
              <a:t>выставка</a:t>
            </a:r>
            <a:r>
              <a:rPr sz="3200" spc="-17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упаковочной</a:t>
            </a:r>
            <a:r>
              <a:rPr sz="3200" spc="-16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10" dirty="0">
                <a:solidFill>
                  <a:srgbClr val="17305C"/>
                </a:solidFill>
                <a:latin typeface="Roboto"/>
                <a:cs typeface="Roboto"/>
              </a:rPr>
              <a:t>индустрии</a:t>
            </a:r>
            <a:endParaRPr sz="3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3200" spc="-95" dirty="0">
                <a:solidFill>
                  <a:srgbClr val="17305C"/>
                </a:solidFill>
                <a:latin typeface="Roboto"/>
                <a:cs typeface="Roboto"/>
              </a:rPr>
              <a:t>«RosUpack-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2026»</a:t>
            </a:r>
            <a:r>
              <a:rPr sz="3200" spc="-4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(Россия,</a:t>
            </a:r>
            <a:r>
              <a:rPr sz="3200" spc="-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г.</a:t>
            </a:r>
            <a:r>
              <a:rPr sz="3200" spc="-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Москва)</a:t>
            </a:r>
            <a:r>
              <a:rPr sz="3200" spc="-6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–</a:t>
            </a:r>
            <a:r>
              <a:rPr sz="3200" spc="-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b="1" spc="-60" dirty="0">
                <a:solidFill>
                  <a:srgbClr val="17305C"/>
                </a:solidFill>
                <a:latin typeface="Roboto"/>
                <a:cs typeface="Roboto"/>
              </a:rPr>
              <a:t>16-</a:t>
            </a:r>
            <a:r>
              <a:rPr sz="3200" b="1" dirty="0">
                <a:solidFill>
                  <a:srgbClr val="17305C"/>
                </a:solidFill>
                <a:latin typeface="Roboto"/>
                <a:cs typeface="Roboto"/>
              </a:rPr>
              <a:t>19</a:t>
            </a:r>
            <a:r>
              <a:rPr sz="3200" b="1" spc="-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b="1" spc="-20" dirty="0">
                <a:solidFill>
                  <a:srgbClr val="17305C"/>
                </a:solidFill>
                <a:latin typeface="Roboto"/>
                <a:cs typeface="Roboto"/>
              </a:rPr>
              <a:t>июня</a:t>
            </a:r>
            <a:endParaRPr sz="320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3200">
              <a:latin typeface="Roboto"/>
              <a:cs typeface="Roboto"/>
            </a:endParaRPr>
          </a:p>
          <a:p>
            <a:pPr marL="12700" marR="240665">
              <a:lnSpc>
                <a:spcPct val="100000"/>
              </a:lnSpc>
            </a:pPr>
            <a:r>
              <a:rPr sz="3200" spc="-20" dirty="0">
                <a:solidFill>
                  <a:srgbClr val="17305C"/>
                </a:solidFill>
                <a:latin typeface="Roboto"/>
                <a:cs typeface="Roboto"/>
              </a:rPr>
              <a:t>Международная</a:t>
            </a:r>
            <a:r>
              <a:rPr sz="3200" spc="-10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10" dirty="0">
                <a:solidFill>
                  <a:srgbClr val="17305C"/>
                </a:solidFill>
                <a:latin typeface="Roboto"/>
                <a:cs typeface="Roboto"/>
              </a:rPr>
              <a:t>строительная</a:t>
            </a:r>
            <a:r>
              <a:rPr sz="3200" spc="-114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25" dirty="0">
                <a:solidFill>
                  <a:srgbClr val="17305C"/>
                </a:solidFill>
                <a:latin typeface="Roboto"/>
                <a:cs typeface="Roboto"/>
              </a:rPr>
              <a:t>выставка</a:t>
            </a:r>
            <a:r>
              <a:rPr sz="3200" spc="-1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45" dirty="0">
                <a:solidFill>
                  <a:srgbClr val="17305C"/>
                </a:solidFill>
                <a:latin typeface="Roboto"/>
                <a:cs typeface="Roboto"/>
              </a:rPr>
              <a:t>«KAZBUILD-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2026»</a:t>
            </a:r>
            <a:r>
              <a:rPr sz="3200" spc="-6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20" dirty="0">
                <a:solidFill>
                  <a:srgbClr val="17305C"/>
                </a:solidFill>
                <a:latin typeface="Roboto"/>
                <a:cs typeface="Roboto"/>
              </a:rPr>
              <a:t>(Казахстан,</a:t>
            </a:r>
            <a:r>
              <a:rPr sz="3200" spc="-7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г.</a:t>
            </a:r>
            <a:r>
              <a:rPr sz="3200" spc="-4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Амлаты)</a:t>
            </a:r>
            <a:r>
              <a:rPr sz="3200" spc="-5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–</a:t>
            </a:r>
            <a:r>
              <a:rPr sz="3200" spc="-6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b="1" spc="-60" dirty="0">
                <a:solidFill>
                  <a:srgbClr val="17305C"/>
                </a:solidFill>
                <a:latin typeface="Roboto"/>
                <a:cs typeface="Roboto"/>
              </a:rPr>
              <a:t>02-</a:t>
            </a:r>
            <a:r>
              <a:rPr sz="3200" b="1" dirty="0">
                <a:solidFill>
                  <a:srgbClr val="17305C"/>
                </a:solidFill>
                <a:latin typeface="Roboto"/>
                <a:cs typeface="Roboto"/>
              </a:rPr>
              <a:t>04</a:t>
            </a:r>
            <a:r>
              <a:rPr sz="3200" b="1" spc="-5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b="1" spc="-10" dirty="0">
                <a:solidFill>
                  <a:srgbClr val="17305C"/>
                </a:solidFill>
                <a:latin typeface="Roboto"/>
                <a:cs typeface="Roboto"/>
              </a:rPr>
              <a:t>сентября</a:t>
            </a:r>
            <a:endParaRPr sz="3200">
              <a:latin typeface="Roboto"/>
              <a:cs typeface="Roboto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79678" y="4344796"/>
            <a:ext cx="3571875" cy="24288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66545" y="7188796"/>
            <a:ext cx="3486150" cy="269557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21734" y="2941298"/>
            <a:ext cx="1403985" cy="794385"/>
            <a:chOff x="621734" y="2941298"/>
            <a:chExt cx="1403985" cy="79438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1734" y="2941298"/>
              <a:ext cx="1403719" cy="7940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072" y="2949498"/>
              <a:ext cx="1338580" cy="728421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621734" y="4315947"/>
            <a:ext cx="1403985" cy="794385"/>
            <a:chOff x="621734" y="4315947"/>
            <a:chExt cx="1403985" cy="79438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1734" y="4315947"/>
              <a:ext cx="1403719" cy="79405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072" y="4323892"/>
              <a:ext cx="1338580" cy="728421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621734" y="5815562"/>
            <a:ext cx="1403985" cy="794385"/>
            <a:chOff x="621734" y="5815562"/>
            <a:chExt cx="1403985" cy="79438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1734" y="5815562"/>
              <a:ext cx="1403719" cy="79405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0072" y="5823254"/>
              <a:ext cx="1338580" cy="728421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618686" y="7315145"/>
            <a:ext cx="1403985" cy="793115"/>
            <a:chOff x="618686" y="7315145"/>
            <a:chExt cx="1403985" cy="793115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8686" y="7315145"/>
              <a:ext cx="1403719" cy="79260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6656" y="7322617"/>
              <a:ext cx="1338580" cy="7284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70965" y="0"/>
            <a:ext cx="4717415" cy="3900170"/>
            <a:chOff x="13570965" y="0"/>
            <a:chExt cx="4717415" cy="3900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0965" y="1471167"/>
              <a:ext cx="3590925" cy="24288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99179" y="0"/>
              <a:ext cx="1988819" cy="358609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7" y="9555705"/>
            <a:ext cx="1519483" cy="73129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4740" y="594740"/>
            <a:ext cx="73367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Международные</a:t>
            </a:r>
            <a:r>
              <a:rPr sz="4400" spc="-114" dirty="0"/>
              <a:t> </a:t>
            </a:r>
            <a:r>
              <a:rPr sz="4400" spc="-10" dirty="0"/>
              <a:t>выставки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2262885" y="2101723"/>
            <a:ext cx="10496550" cy="7342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17305C"/>
                </a:solidFill>
                <a:latin typeface="Roboto"/>
                <a:cs typeface="Roboto"/>
              </a:rPr>
              <a:t>Международная</a:t>
            </a:r>
            <a:r>
              <a:rPr sz="3200" spc="-11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промышленная</a:t>
            </a:r>
            <a:r>
              <a:rPr sz="3200" spc="-114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10" dirty="0">
                <a:solidFill>
                  <a:srgbClr val="17305C"/>
                </a:solidFill>
                <a:latin typeface="Roboto"/>
                <a:cs typeface="Roboto"/>
              </a:rPr>
              <a:t>выставка</a:t>
            </a:r>
            <a:endParaRPr sz="3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3200" spc="-65" dirty="0">
                <a:solidFill>
                  <a:srgbClr val="17305C"/>
                </a:solidFill>
                <a:latin typeface="Roboto"/>
                <a:cs typeface="Roboto"/>
              </a:rPr>
              <a:t>«Агропродмаш-</a:t>
            </a:r>
            <a:r>
              <a:rPr sz="3200" spc="-10" dirty="0">
                <a:solidFill>
                  <a:srgbClr val="17305C"/>
                </a:solidFill>
                <a:latin typeface="Roboto"/>
                <a:cs typeface="Roboto"/>
              </a:rPr>
              <a:t>2026»</a:t>
            </a:r>
            <a:endParaRPr sz="3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(Россия,</a:t>
            </a:r>
            <a:r>
              <a:rPr sz="3200" spc="-3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г.</a:t>
            </a:r>
            <a:r>
              <a:rPr sz="3200" spc="-1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Москва)</a:t>
            </a:r>
            <a:r>
              <a:rPr sz="3200" spc="-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–</a:t>
            </a:r>
            <a:r>
              <a:rPr sz="3200" spc="-2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b="1" dirty="0">
                <a:solidFill>
                  <a:srgbClr val="17305C"/>
                </a:solidFill>
                <a:latin typeface="Roboto"/>
                <a:cs typeface="Roboto"/>
              </a:rPr>
              <a:t>28</a:t>
            </a:r>
            <a:r>
              <a:rPr sz="3200" b="1" spc="-2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b="1" spc="-35" dirty="0">
                <a:solidFill>
                  <a:srgbClr val="17305C"/>
                </a:solidFill>
                <a:latin typeface="Roboto"/>
                <a:cs typeface="Roboto"/>
              </a:rPr>
              <a:t>сентября-</a:t>
            </a:r>
            <a:r>
              <a:rPr sz="3200" b="1" dirty="0">
                <a:solidFill>
                  <a:srgbClr val="17305C"/>
                </a:solidFill>
                <a:latin typeface="Roboto"/>
                <a:cs typeface="Roboto"/>
              </a:rPr>
              <a:t>01</a:t>
            </a:r>
            <a:r>
              <a:rPr sz="3200" b="1" spc="-2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b="1" spc="-10" dirty="0">
                <a:solidFill>
                  <a:srgbClr val="17305C"/>
                </a:solidFill>
                <a:latin typeface="Roboto"/>
                <a:cs typeface="Roboto"/>
              </a:rPr>
              <a:t>октября</a:t>
            </a:r>
            <a:endParaRPr sz="3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Roboto"/>
              <a:cs typeface="Roboto"/>
            </a:endParaRPr>
          </a:p>
          <a:p>
            <a:pPr marL="12700" marR="1423670">
              <a:lnSpc>
                <a:spcPct val="100000"/>
              </a:lnSpc>
            </a:pPr>
            <a:r>
              <a:rPr sz="3200" spc="-10" dirty="0">
                <a:solidFill>
                  <a:srgbClr val="17305C"/>
                </a:solidFill>
                <a:latin typeface="Roboto"/>
                <a:cs typeface="Roboto"/>
              </a:rPr>
              <a:t>Китайская</a:t>
            </a:r>
            <a:r>
              <a:rPr sz="3200" spc="-10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30" dirty="0">
                <a:solidFill>
                  <a:srgbClr val="17305C"/>
                </a:solidFill>
                <a:latin typeface="Roboto"/>
                <a:cs typeface="Roboto"/>
              </a:rPr>
              <a:t>государственная</a:t>
            </a:r>
            <a:r>
              <a:rPr sz="3200" spc="-11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10" dirty="0">
                <a:solidFill>
                  <a:srgbClr val="17305C"/>
                </a:solidFill>
                <a:latin typeface="Roboto"/>
                <a:cs typeface="Roboto"/>
              </a:rPr>
              <a:t>многоотраслевая </a:t>
            </a:r>
            <a:r>
              <a:rPr sz="3200" spc="-25" dirty="0">
                <a:solidFill>
                  <a:srgbClr val="17305C"/>
                </a:solidFill>
                <a:latin typeface="Roboto"/>
                <a:cs typeface="Roboto"/>
              </a:rPr>
              <a:t>выставка</a:t>
            </a:r>
            <a:r>
              <a:rPr sz="3200" spc="-1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10" dirty="0">
                <a:solidFill>
                  <a:srgbClr val="17305C"/>
                </a:solidFill>
                <a:latin typeface="Roboto"/>
                <a:cs typeface="Roboto"/>
              </a:rPr>
              <a:t>«China</a:t>
            </a:r>
            <a:r>
              <a:rPr sz="3200" spc="-11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25" dirty="0">
                <a:solidFill>
                  <a:srgbClr val="17305C"/>
                </a:solidFill>
                <a:latin typeface="Roboto"/>
                <a:cs typeface="Roboto"/>
              </a:rPr>
              <a:t>International</a:t>
            </a:r>
            <a:r>
              <a:rPr sz="3200" spc="-11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10" dirty="0">
                <a:solidFill>
                  <a:srgbClr val="17305C"/>
                </a:solidFill>
                <a:latin typeface="Roboto"/>
                <a:cs typeface="Roboto"/>
              </a:rPr>
              <a:t>Import</a:t>
            </a:r>
            <a:r>
              <a:rPr sz="3200" spc="-9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Expo</a:t>
            </a:r>
            <a:r>
              <a:rPr sz="3200" spc="-9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10" dirty="0">
                <a:solidFill>
                  <a:srgbClr val="17305C"/>
                </a:solidFill>
                <a:latin typeface="Roboto"/>
                <a:cs typeface="Roboto"/>
              </a:rPr>
              <a:t>2026»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(Китай,</a:t>
            </a:r>
            <a:r>
              <a:rPr sz="3200" spc="-7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г.</a:t>
            </a:r>
            <a:r>
              <a:rPr sz="3200" spc="-5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35" dirty="0">
                <a:solidFill>
                  <a:srgbClr val="17305C"/>
                </a:solidFill>
                <a:latin typeface="Roboto"/>
                <a:cs typeface="Roboto"/>
              </a:rPr>
              <a:t>Шанхай)</a:t>
            </a:r>
            <a:r>
              <a:rPr sz="3200" spc="-7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–</a:t>
            </a:r>
            <a:r>
              <a:rPr sz="3200" spc="-6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b="1" spc="-60" dirty="0">
                <a:solidFill>
                  <a:srgbClr val="17305C"/>
                </a:solidFill>
                <a:latin typeface="Roboto"/>
                <a:cs typeface="Roboto"/>
              </a:rPr>
              <a:t>05-</a:t>
            </a:r>
            <a:r>
              <a:rPr sz="3200" b="1" dirty="0">
                <a:solidFill>
                  <a:srgbClr val="17305C"/>
                </a:solidFill>
                <a:latin typeface="Roboto"/>
                <a:cs typeface="Roboto"/>
              </a:rPr>
              <a:t>10</a:t>
            </a:r>
            <a:r>
              <a:rPr sz="3200" b="1" spc="-6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b="1" spc="-10" dirty="0">
                <a:solidFill>
                  <a:srgbClr val="17305C"/>
                </a:solidFill>
                <a:latin typeface="Roboto"/>
                <a:cs typeface="Roboto"/>
              </a:rPr>
              <a:t>ноября</a:t>
            </a:r>
            <a:endParaRPr sz="320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3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3200" spc="-20" dirty="0">
                <a:solidFill>
                  <a:srgbClr val="17305C"/>
                </a:solidFill>
                <a:latin typeface="Roboto"/>
                <a:cs typeface="Roboto"/>
              </a:rPr>
              <a:t>Международная</a:t>
            </a:r>
            <a:r>
              <a:rPr sz="3200" spc="-7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25" dirty="0">
                <a:solidFill>
                  <a:srgbClr val="17305C"/>
                </a:solidFill>
                <a:latin typeface="Roboto"/>
                <a:cs typeface="Roboto"/>
              </a:rPr>
              <a:t>выставка</a:t>
            </a:r>
            <a:r>
              <a:rPr sz="3200" spc="-11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пищевой</a:t>
            </a:r>
            <a:r>
              <a:rPr sz="3200" spc="-7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10" dirty="0">
                <a:solidFill>
                  <a:srgbClr val="17305C"/>
                </a:solidFill>
                <a:latin typeface="Roboto"/>
                <a:cs typeface="Roboto"/>
              </a:rPr>
              <a:t>промышленности</a:t>
            </a:r>
            <a:endParaRPr sz="3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«FoodExpo</a:t>
            </a:r>
            <a:r>
              <a:rPr sz="3200" spc="2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100" dirty="0">
                <a:solidFill>
                  <a:srgbClr val="17305C"/>
                </a:solidFill>
                <a:latin typeface="Roboto"/>
                <a:cs typeface="Roboto"/>
              </a:rPr>
              <a:t>Qazaqstan-</a:t>
            </a:r>
            <a:r>
              <a:rPr sz="3200" spc="-10" dirty="0">
                <a:solidFill>
                  <a:srgbClr val="17305C"/>
                </a:solidFill>
                <a:latin typeface="Roboto"/>
                <a:cs typeface="Roboto"/>
              </a:rPr>
              <a:t>2026»</a:t>
            </a:r>
            <a:endParaRPr sz="3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3200" spc="-20" dirty="0">
                <a:solidFill>
                  <a:srgbClr val="17305C"/>
                </a:solidFill>
                <a:latin typeface="Roboto"/>
                <a:cs typeface="Roboto"/>
              </a:rPr>
              <a:t>(Казахстан,</a:t>
            </a:r>
            <a:r>
              <a:rPr sz="3200" spc="-5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г.</a:t>
            </a:r>
            <a:r>
              <a:rPr sz="3200" spc="-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Амлаты)</a:t>
            </a:r>
            <a:r>
              <a:rPr sz="3200" spc="-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–</a:t>
            </a:r>
            <a:r>
              <a:rPr sz="3200" spc="-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b="1" spc="-60" dirty="0">
                <a:solidFill>
                  <a:srgbClr val="17305C"/>
                </a:solidFill>
                <a:latin typeface="Roboto"/>
                <a:cs typeface="Roboto"/>
              </a:rPr>
              <a:t>11-</a:t>
            </a:r>
            <a:r>
              <a:rPr sz="3200" b="1" dirty="0">
                <a:solidFill>
                  <a:srgbClr val="17305C"/>
                </a:solidFill>
                <a:latin typeface="Roboto"/>
                <a:cs typeface="Roboto"/>
              </a:rPr>
              <a:t>13</a:t>
            </a:r>
            <a:r>
              <a:rPr sz="3200" b="1" spc="-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b="1" spc="-10" dirty="0">
                <a:solidFill>
                  <a:srgbClr val="17305C"/>
                </a:solidFill>
                <a:latin typeface="Roboto"/>
                <a:cs typeface="Roboto"/>
              </a:rPr>
              <a:t>ноября</a:t>
            </a:r>
            <a:endParaRPr sz="320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3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-20" dirty="0">
                <a:solidFill>
                  <a:srgbClr val="17305C"/>
                </a:solidFill>
                <a:latin typeface="Roboto"/>
                <a:cs typeface="Roboto"/>
              </a:rPr>
              <a:t>Международная</a:t>
            </a:r>
            <a:r>
              <a:rPr sz="3200" spc="-7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25" dirty="0">
                <a:solidFill>
                  <a:srgbClr val="17305C"/>
                </a:solidFill>
                <a:latin typeface="Roboto"/>
                <a:cs typeface="Roboto"/>
              </a:rPr>
              <a:t>выставка</a:t>
            </a:r>
            <a:r>
              <a:rPr sz="3200" spc="-11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пищевой</a:t>
            </a:r>
            <a:r>
              <a:rPr sz="3200" spc="-7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10" dirty="0">
                <a:solidFill>
                  <a:srgbClr val="17305C"/>
                </a:solidFill>
                <a:latin typeface="Roboto"/>
                <a:cs typeface="Roboto"/>
              </a:rPr>
              <a:t>промышленности</a:t>
            </a:r>
            <a:endParaRPr sz="3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«WorldFood</a:t>
            </a:r>
            <a:r>
              <a:rPr sz="3200" spc="-16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35" dirty="0">
                <a:solidFill>
                  <a:srgbClr val="17305C"/>
                </a:solidFill>
                <a:latin typeface="Roboto"/>
                <a:cs typeface="Roboto"/>
              </a:rPr>
              <a:t>Istanbul</a:t>
            </a:r>
            <a:r>
              <a:rPr sz="3200" spc="-15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spc="-10" dirty="0">
                <a:solidFill>
                  <a:srgbClr val="17305C"/>
                </a:solidFill>
                <a:latin typeface="Roboto"/>
                <a:cs typeface="Roboto"/>
              </a:rPr>
              <a:t>2026»</a:t>
            </a:r>
            <a:endParaRPr sz="3200">
              <a:latin typeface="Roboto"/>
              <a:cs typeface="Roboto"/>
            </a:endParaRPr>
          </a:p>
          <a:p>
            <a:pPr marL="114300">
              <a:lnSpc>
                <a:spcPct val="100000"/>
              </a:lnSpc>
            </a:pP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(Турция,</a:t>
            </a:r>
            <a:r>
              <a:rPr sz="3200" spc="-8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г.</a:t>
            </a:r>
            <a:r>
              <a:rPr sz="3200" spc="-8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Стамбул)</a:t>
            </a:r>
            <a:r>
              <a:rPr sz="3200" spc="-7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dirty="0">
                <a:solidFill>
                  <a:srgbClr val="17305C"/>
                </a:solidFill>
                <a:latin typeface="Roboto"/>
                <a:cs typeface="Roboto"/>
              </a:rPr>
              <a:t>–</a:t>
            </a:r>
            <a:r>
              <a:rPr sz="3200" spc="-8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b="1" spc="-60" dirty="0">
                <a:solidFill>
                  <a:srgbClr val="17305C"/>
                </a:solidFill>
                <a:latin typeface="Roboto"/>
                <a:cs typeface="Roboto"/>
              </a:rPr>
              <a:t>15-</a:t>
            </a:r>
            <a:r>
              <a:rPr sz="3200" b="1" dirty="0">
                <a:solidFill>
                  <a:srgbClr val="17305C"/>
                </a:solidFill>
                <a:latin typeface="Roboto"/>
                <a:cs typeface="Roboto"/>
              </a:rPr>
              <a:t>18</a:t>
            </a:r>
            <a:r>
              <a:rPr sz="3200" b="1" spc="-8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200" b="1" spc="-10" dirty="0">
                <a:solidFill>
                  <a:srgbClr val="17305C"/>
                </a:solidFill>
                <a:latin typeface="Roboto"/>
                <a:cs typeface="Roboto"/>
              </a:rPr>
              <a:t>декабря</a:t>
            </a:r>
            <a:endParaRPr sz="3200">
              <a:latin typeface="Roboto"/>
              <a:cs typeface="Roboto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79678" y="4344796"/>
            <a:ext cx="3571875" cy="24288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66545" y="7188796"/>
            <a:ext cx="3486150" cy="269557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55618" y="6292574"/>
            <a:ext cx="1403985" cy="794385"/>
            <a:chOff x="455618" y="6292574"/>
            <a:chExt cx="1403985" cy="79438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5618" y="6292574"/>
              <a:ext cx="1403719" cy="7940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3549" y="6300139"/>
              <a:ext cx="1338580" cy="728421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55618" y="2314934"/>
            <a:ext cx="1403985" cy="794385"/>
            <a:chOff x="455618" y="2314934"/>
            <a:chExt cx="1403985" cy="79438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5618" y="2314934"/>
              <a:ext cx="1403719" cy="79405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3549" y="2323388"/>
              <a:ext cx="1338580" cy="728421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3550" y="4339894"/>
            <a:ext cx="1338580" cy="728421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455618" y="8252426"/>
            <a:ext cx="1403985" cy="794385"/>
            <a:chOff x="455618" y="8252426"/>
            <a:chExt cx="1403985" cy="79438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5618" y="8252426"/>
              <a:ext cx="1403719" cy="79405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3549" y="8260258"/>
              <a:ext cx="1338580" cy="7284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3092" y="238709"/>
            <a:ext cx="6115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Коллективные</a:t>
            </a:r>
            <a:r>
              <a:rPr sz="4400" spc="290" dirty="0"/>
              <a:t> </a:t>
            </a:r>
            <a:r>
              <a:rPr sz="4400" spc="-25" dirty="0"/>
              <a:t>стенды</a:t>
            </a:r>
            <a:endParaRPr sz="440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7CA18A-DE86-D719-B614-6DC4EEF37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400" y="1277"/>
            <a:ext cx="2133600" cy="1938369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1606296" y="0"/>
            <a:ext cx="16682085" cy="10287000"/>
            <a:chOff x="1606296" y="0"/>
            <a:chExt cx="16682085" cy="10287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28600" y="0"/>
              <a:ext cx="5359400" cy="42101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6296" y="1139059"/>
              <a:ext cx="15078075" cy="91479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051" y="1038860"/>
            <a:ext cx="15889605" cy="9248140"/>
            <a:chOff x="131051" y="1038860"/>
            <a:chExt cx="15889605" cy="9248140"/>
          </a:xfrm>
        </p:grpSpPr>
        <p:sp>
          <p:nvSpPr>
            <p:cNvPr id="3" name="object 3"/>
            <p:cNvSpPr/>
            <p:nvPr/>
          </p:nvSpPr>
          <p:spPr>
            <a:xfrm>
              <a:off x="131051" y="1038859"/>
              <a:ext cx="15889605" cy="9248140"/>
            </a:xfrm>
            <a:custGeom>
              <a:avLst/>
              <a:gdLst/>
              <a:ahLst/>
              <a:cxnLst/>
              <a:rect l="l" t="t" r="r" b="b"/>
              <a:pathLst>
                <a:path w="15889605" h="9248140">
                  <a:moveTo>
                    <a:pt x="15889237" y="0"/>
                  </a:moveTo>
                  <a:lnTo>
                    <a:pt x="14620888" y="0"/>
                  </a:lnTo>
                  <a:lnTo>
                    <a:pt x="14620888" y="473710"/>
                  </a:lnTo>
                  <a:lnTo>
                    <a:pt x="14620888" y="8912860"/>
                  </a:lnTo>
                  <a:lnTo>
                    <a:pt x="933450" y="8912860"/>
                  </a:lnTo>
                  <a:lnTo>
                    <a:pt x="933450" y="473710"/>
                  </a:lnTo>
                  <a:lnTo>
                    <a:pt x="14620888" y="473710"/>
                  </a:lnTo>
                  <a:lnTo>
                    <a:pt x="14620888" y="0"/>
                  </a:lnTo>
                  <a:lnTo>
                    <a:pt x="0" y="0"/>
                  </a:lnTo>
                  <a:lnTo>
                    <a:pt x="0" y="473710"/>
                  </a:lnTo>
                  <a:lnTo>
                    <a:pt x="0" y="8912860"/>
                  </a:lnTo>
                  <a:lnTo>
                    <a:pt x="0" y="9248140"/>
                  </a:lnTo>
                  <a:lnTo>
                    <a:pt x="15889237" y="9248140"/>
                  </a:lnTo>
                  <a:lnTo>
                    <a:pt x="15889237" y="8912860"/>
                  </a:lnTo>
                  <a:lnTo>
                    <a:pt x="15889237" y="473710"/>
                  </a:lnTo>
                  <a:lnTo>
                    <a:pt x="15889237" y="0"/>
                  </a:lnTo>
                  <a:close/>
                </a:path>
              </a:pathLst>
            </a:custGeom>
            <a:solidFill>
              <a:srgbClr val="173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4513" y="1512760"/>
              <a:ext cx="13687425" cy="843915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99180" y="82718"/>
            <a:ext cx="1837708" cy="18003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334245"/>
            <a:ext cx="9712197" cy="195275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3092" y="238709"/>
            <a:ext cx="6115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Коллективные</a:t>
            </a:r>
            <a:r>
              <a:rPr sz="4400" spc="290" dirty="0"/>
              <a:t> </a:t>
            </a:r>
            <a:r>
              <a:rPr sz="4400" spc="-25" dirty="0"/>
              <a:t>стенды</a:t>
            </a:r>
            <a:endParaRPr sz="4400"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28600" y="0"/>
            <a:ext cx="5359400" cy="42101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82AB56-8D76-1BA7-7714-0557DF858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48068" y="11942"/>
            <a:ext cx="2139932" cy="19441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4936" y="1556250"/>
            <a:ext cx="5333016" cy="74690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99180" y="82718"/>
            <a:ext cx="1837708" cy="18003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334245"/>
              <a:ext cx="9712197" cy="19527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28600" y="0"/>
              <a:ext cx="5359400" cy="42101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4800" y="1351330"/>
              <a:ext cx="6351523" cy="87914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ЗАПРОСЫ</a:t>
            </a:r>
            <a:r>
              <a:rPr sz="4400" spc="300" dirty="0"/>
              <a:t> </a:t>
            </a:r>
            <a:r>
              <a:rPr sz="4400" dirty="0"/>
              <a:t>ИНОСТРАНЫХ</a:t>
            </a:r>
            <a:r>
              <a:rPr sz="4400" spc="270" dirty="0"/>
              <a:t> </a:t>
            </a:r>
            <a:r>
              <a:rPr sz="4400" spc="70" dirty="0"/>
              <a:t>ПАРТНЕРОВ</a:t>
            </a:r>
            <a:endParaRPr sz="440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EEF7EB-B41D-A3C0-9BD4-666A725BDA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18702" y="39112"/>
            <a:ext cx="2069297" cy="1879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6752" y="1127252"/>
            <a:ext cx="904367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ТРИ</a:t>
            </a:r>
            <a:r>
              <a:rPr spc="-20" dirty="0"/>
              <a:t> </a:t>
            </a:r>
            <a:r>
              <a:rPr dirty="0"/>
              <a:t>БАЗОВЫХ</a:t>
            </a:r>
            <a:r>
              <a:rPr spc="-10" dirty="0"/>
              <a:t> </a:t>
            </a:r>
            <a:r>
              <a:rPr spc="140" dirty="0"/>
              <a:t>ЭТАПА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инструментария</a:t>
            </a:r>
            <a:r>
              <a:rPr spc="-330" dirty="0"/>
              <a:t> </a:t>
            </a:r>
            <a:r>
              <a:rPr spc="-10" dirty="0"/>
              <a:t>Центра: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58592" y="3989959"/>
            <a:ext cx="4681855" cy="424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3300" b="1" dirty="0">
                <a:solidFill>
                  <a:srgbClr val="17305C"/>
                </a:solidFill>
                <a:latin typeface="Roboto"/>
                <a:cs typeface="Roboto"/>
              </a:rPr>
              <a:t>Обучение</a:t>
            </a:r>
            <a:r>
              <a:rPr sz="3300" b="1" spc="10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b="1" dirty="0">
                <a:solidFill>
                  <a:srgbClr val="17305C"/>
                </a:solidFill>
                <a:latin typeface="Roboto"/>
                <a:cs typeface="Roboto"/>
              </a:rPr>
              <a:t>и</a:t>
            </a:r>
            <a:r>
              <a:rPr sz="3300" b="1" spc="12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b="1" spc="-10" dirty="0">
                <a:solidFill>
                  <a:srgbClr val="17305C"/>
                </a:solidFill>
                <a:latin typeface="Roboto"/>
                <a:cs typeface="Roboto"/>
              </a:rPr>
              <a:t>аналитика</a:t>
            </a:r>
            <a:endParaRPr sz="33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33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sz="33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3300" b="1" spc="-40" dirty="0">
                <a:solidFill>
                  <a:srgbClr val="17305C"/>
                </a:solidFill>
                <a:latin typeface="Roboto"/>
                <a:cs typeface="Roboto"/>
              </a:rPr>
              <a:t>Подготовка</a:t>
            </a:r>
            <a:r>
              <a:rPr sz="3300" b="1" spc="-11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b="1" dirty="0">
                <a:solidFill>
                  <a:srgbClr val="17305C"/>
                </a:solidFill>
                <a:latin typeface="Roboto"/>
                <a:cs typeface="Roboto"/>
              </a:rPr>
              <a:t>к</a:t>
            </a:r>
            <a:r>
              <a:rPr sz="3300" b="1" spc="-10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b="1" spc="-10" dirty="0">
                <a:solidFill>
                  <a:srgbClr val="17305C"/>
                </a:solidFill>
                <a:latin typeface="Roboto"/>
                <a:cs typeface="Roboto"/>
              </a:rPr>
              <a:t>экспорту</a:t>
            </a:r>
            <a:endParaRPr sz="33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33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3300" dirty="0">
              <a:latin typeface="Roboto"/>
              <a:cs typeface="Roboto"/>
            </a:endParaRPr>
          </a:p>
          <a:p>
            <a:pPr marL="12700" marR="5080">
              <a:lnSpc>
                <a:spcPct val="101299"/>
              </a:lnSpc>
            </a:pPr>
            <a:r>
              <a:rPr sz="3300" b="1" dirty="0">
                <a:solidFill>
                  <a:srgbClr val="17305C"/>
                </a:solidFill>
                <a:latin typeface="Roboto"/>
                <a:cs typeface="Roboto"/>
              </a:rPr>
              <a:t>Контакт</a:t>
            </a:r>
            <a:r>
              <a:rPr sz="3300" b="1" spc="-10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b="1" dirty="0">
                <a:solidFill>
                  <a:srgbClr val="17305C"/>
                </a:solidFill>
                <a:latin typeface="Roboto"/>
                <a:cs typeface="Roboto"/>
              </a:rPr>
              <a:t>с</a:t>
            </a:r>
            <a:r>
              <a:rPr sz="3300" b="1" spc="-9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b="1" spc="-10" dirty="0">
                <a:solidFill>
                  <a:srgbClr val="17305C"/>
                </a:solidFill>
                <a:latin typeface="Roboto"/>
                <a:cs typeface="Roboto"/>
              </a:rPr>
              <a:t>зарубежным парнтером</a:t>
            </a:r>
            <a:endParaRPr sz="3300" dirty="0">
              <a:latin typeface="Roboto"/>
              <a:cs typeface="Robo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98" y="3730808"/>
            <a:ext cx="1162716" cy="11581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7240" y="5419512"/>
            <a:ext cx="1156395" cy="115639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5551678"/>
            <a:ext cx="18288000" cy="4735830"/>
            <a:chOff x="0" y="5551678"/>
            <a:chExt cx="18288000" cy="47358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598" y="7258862"/>
              <a:ext cx="1162716" cy="115813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165464" y="5551678"/>
              <a:ext cx="10122535" cy="4735830"/>
            </a:xfrm>
            <a:custGeom>
              <a:avLst/>
              <a:gdLst/>
              <a:ahLst/>
              <a:cxnLst/>
              <a:rect l="l" t="t" r="r" b="b"/>
              <a:pathLst>
                <a:path w="10122535" h="4735830">
                  <a:moveTo>
                    <a:pt x="10122535" y="0"/>
                  </a:moveTo>
                  <a:lnTo>
                    <a:pt x="0" y="4735321"/>
                  </a:lnTo>
                  <a:lnTo>
                    <a:pt x="10122535" y="4735321"/>
                  </a:lnTo>
                  <a:lnTo>
                    <a:pt x="10122535" y="0"/>
                  </a:lnTo>
                  <a:close/>
                </a:path>
              </a:pathLst>
            </a:custGeom>
            <a:solidFill>
              <a:srgbClr val="173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14436" y="7075297"/>
              <a:ext cx="9973945" cy="3211830"/>
            </a:xfrm>
            <a:custGeom>
              <a:avLst/>
              <a:gdLst/>
              <a:ahLst/>
              <a:cxnLst/>
              <a:rect l="l" t="t" r="r" b="b"/>
              <a:pathLst>
                <a:path w="9973944" h="3211829">
                  <a:moveTo>
                    <a:pt x="9973564" y="0"/>
                  </a:moveTo>
                  <a:lnTo>
                    <a:pt x="0" y="3211702"/>
                  </a:lnTo>
                  <a:lnTo>
                    <a:pt x="9973564" y="3211702"/>
                  </a:lnTo>
                  <a:lnTo>
                    <a:pt x="9973564" y="0"/>
                  </a:lnTo>
                  <a:close/>
                </a:path>
              </a:pathLst>
            </a:custGeom>
            <a:solidFill>
              <a:srgbClr val="EB2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179940"/>
              <a:ext cx="10337037" cy="2107055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01600" y="-50420"/>
            <a:ext cx="5359400" cy="4210177"/>
          </a:xfrm>
          <a:prstGeom prst="rect">
            <a:avLst/>
          </a:prstGeom>
        </p:spPr>
      </p:pic>
      <p:pic>
        <p:nvPicPr>
          <p:cNvPr id="14" name="object 10">
            <a:extLst>
              <a:ext uri="{FF2B5EF4-FFF2-40B4-BE49-F238E27FC236}">
                <a16:creationId xmlns:a16="http://schemas.microsoft.com/office/drawing/2014/main" id="{FDC357D7-03F5-8342-01CD-A2AFB985BD3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7823963" y="0"/>
            <a:ext cx="10337037" cy="21070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30710"/>
            <a:ext cx="979556" cy="8562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45"/>
              </a:spcBef>
            </a:pPr>
            <a:r>
              <a:rPr sz="4400" dirty="0"/>
              <a:t>ОРГАНИЗАЦИЯ</a:t>
            </a:r>
            <a:r>
              <a:rPr sz="4400" spc="-85" dirty="0"/>
              <a:t> </a:t>
            </a:r>
            <a:r>
              <a:rPr sz="4400" spc="120" dirty="0"/>
              <a:t>ДОСТУПА</a:t>
            </a:r>
            <a:r>
              <a:rPr sz="4400" spc="10" dirty="0"/>
              <a:t> </a:t>
            </a:r>
            <a:r>
              <a:rPr sz="4400" dirty="0"/>
              <a:t>К</a:t>
            </a:r>
            <a:r>
              <a:rPr sz="4400" spc="-35" dirty="0"/>
              <a:t> </a:t>
            </a:r>
            <a:r>
              <a:rPr sz="4400" spc="-10" dirty="0"/>
              <a:t>ЗАПРОСАМ </a:t>
            </a:r>
            <a:r>
              <a:rPr sz="4400" dirty="0"/>
              <a:t>ИНОСТРАННЫХ</a:t>
            </a:r>
            <a:r>
              <a:rPr sz="4400" spc="400" dirty="0"/>
              <a:t> </a:t>
            </a:r>
            <a:r>
              <a:rPr sz="4400" spc="70" dirty="0"/>
              <a:t>ПАРТНЕРОВ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28600" y="0"/>
            <a:ext cx="5359400" cy="421017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Галстян</a:t>
            </a:r>
            <a:r>
              <a:rPr spc="-110" dirty="0"/>
              <a:t> </a:t>
            </a:r>
            <a:r>
              <a:rPr dirty="0"/>
              <a:t>Карен</a:t>
            </a:r>
            <a:r>
              <a:rPr spc="-125" dirty="0"/>
              <a:t> </a:t>
            </a:r>
            <a:r>
              <a:rPr spc="-10" dirty="0"/>
              <a:t>Арменович</a:t>
            </a:r>
          </a:p>
          <a:p>
            <a:pPr marR="93345" algn="ctr">
              <a:lnSpc>
                <a:spcPct val="100000"/>
              </a:lnSpc>
            </a:pPr>
            <a:r>
              <a:rPr b="0" dirty="0">
                <a:latin typeface="Roboto"/>
                <a:cs typeface="Roboto"/>
              </a:rPr>
              <a:t>старший</a:t>
            </a:r>
            <a:r>
              <a:rPr b="0" spc="-215" dirty="0">
                <a:latin typeface="Roboto"/>
                <a:cs typeface="Roboto"/>
              </a:rPr>
              <a:t> </a:t>
            </a:r>
            <a:r>
              <a:rPr b="0" spc="-10" dirty="0">
                <a:latin typeface="Roboto"/>
                <a:cs typeface="Roboto"/>
              </a:rPr>
              <a:t>специалист</a:t>
            </a:r>
          </a:p>
          <a:p>
            <a:pPr algn="ctr">
              <a:lnSpc>
                <a:spcPct val="100000"/>
              </a:lnSpc>
            </a:pPr>
            <a:r>
              <a:rPr b="0" spc="-35" dirty="0">
                <a:latin typeface="Roboto"/>
                <a:cs typeface="Roboto"/>
              </a:rPr>
              <a:t>Центра</a:t>
            </a:r>
            <a:r>
              <a:rPr b="0" spc="-165" dirty="0">
                <a:latin typeface="Roboto"/>
                <a:cs typeface="Roboto"/>
              </a:rPr>
              <a:t> </a:t>
            </a:r>
            <a:r>
              <a:rPr b="0" dirty="0">
                <a:latin typeface="Roboto"/>
                <a:cs typeface="Roboto"/>
              </a:rPr>
              <a:t>поддержки</a:t>
            </a:r>
            <a:r>
              <a:rPr b="0" spc="-165" dirty="0">
                <a:latin typeface="Roboto"/>
                <a:cs typeface="Roboto"/>
              </a:rPr>
              <a:t> </a:t>
            </a:r>
            <a:r>
              <a:rPr b="0" spc="-40" dirty="0">
                <a:latin typeface="Roboto"/>
                <a:cs typeface="Roboto"/>
              </a:rPr>
              <a:t>экспорта</a:t>
            </a:r>
            <a:r>
              <a:rPr b="0" spc="-130" dirty="0">
                <a:latin typeface="Roboto"/>
                <a:cs typeface="Roboto"/>
              </a:rPr>
              <a:t> </a:t>
            </a:r>
            <a:r>
              <a:rPr b="0" spc="-25" dirty="0">
                <a:latin typeface="Roboto"/>
                <a:cs typeface="Roboto"/>
              </a:rPr>
              <a:t>Краснодарского</a:t>
            </a:r>
            <a:r>
              <a:rPr b="0" spc="-130" dirty="0">
                <a:latin typeface="Roboto"/>
                <a:cs typeface="Roboto"/>
              </a:rPr>
              <a:t> </a:t>
            </a:r>
            <a:r>
              <a:rPr b="0" spc="-20" dirty="0">
                <a:latin typeface="Roboto"/>
                <a:cs typeface="Roboto"/>
              </a:rPr>
              <a:t>края</a:t>
            </a:r>
          </a:p>
          <a:p>
            <a:pPr>
              <a:lnSpc>
                <a:spcPct val="100000"/>
              </a:lnSpc>
            </a:pPr>
            <a:endParaRPr b="0" spc="-2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905"/>
              </a:spcBef>
            </a:pPr>
            <a:endParaRPr b="0" spc="-20" dirty="0">
              <a:latin typeface="Roboto"/>
              <a:cs typeface="Roboto"/>
            </a:endParaRPr>
          </a:p>
          <a:p>
            <a:pPr marL="1141730">
              <a:lnSpc>
                <a:spcPct val="100000"/>
              </a:lnSpc>
              <a:spcBef>
                <a:spcPts val="5"/>
              </a:spcBef>
            </a:pPr>
            <a:r>
              <a:rPr dirty="0"/>
              <a:t>+7</a:t>
            </a:r>
            <a:r>
              <a:rPr spc="40" dirty="0"/>
              <a:t> </a:t>
            </a:r>
            <a:r>
              <a:rPr dirty="0"/>
              <a:t>918</a:t>
            </a:r>
            <a:r>
              <a:rPr spc="45" dirty="0"/>
              <a:t> </a:t>
            </a:r>
            <a:r>
              <a:rPr spc="-95" dirty="0"/>
              <a:t>678-</a:t>
            </a:r>
            <a:r>
              <a:rPr spc="-105" dirty="0"/>
              <a:t>23-</a:t>
            </a:r>
            <a:r>
              <a:rPr spc="-25" dirty="0"/>
              <a:t>68</a:t>
            </a:r>
          </a:p>
          <a:p>
            <a:pPr>
              <a:lnSpc>
                <a:spcPct val="100000"/>
              </a:lnSpc>
              <a:spcBef>
                <a:spcPts val="1090"/>
              </a:spcBef>
            </a:pPr>
            <a:endParaRPr spc="-25" dirty="0"/>
          </a:p>
          <a:p>
            <a:pPr marL="1261745">
              <a:lnSpc>
                <a:spcPct val="100000"/>
              </a:lnSpc>
            </a:pPr>
            <a:r>
              <a:rPr u="sng" spc="-10" dirty="0">
                <a:uFill>
                  <a:solidFill>
                    <a:srgbClr val="17305C"/>
                  </a:solidFill>
                </a:uFill>
                <a:hlinkClick r:id="rId4"/>
              </a:rPr>
              <a:t>galstyan@kubanexport.ru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790943" y="6172580"/>
            <a:ext cx="544830" cy="950594"/>
            <a:chOff x="6790943" y="6172580"/>
            <a:chExt cx="544830" cy="950594"/>
          </a:xfrm>
        </p:grpSpPr>
        <p:sp>
          <p:nvSpPr>
            <p:cNvPr id="7" name="object 7"/>
            <p:cNvSpPr/>
            <p:nvPr/>
          </p:nvSpPr>
          <p:spPr>
            <a:xfrm>
              <a:off x="6803643" y="6185280"/>
              <a:ext cx="494030" cy="925194"/>
            </a:xfrm>
            <a:custGeom>
              <a:avLst/>
              <a:gdLst/>
              <a:ahLst/>
              <a:cxnLst/>
              <a:rect l="l" t="t" r="r" b="b"/>
              <a:pathLst>
                <a:path w="494029" h="925195">
                  <a:moveTo>
                    <a:pt x="417956" y="0"/>
                  </a:moveTo>
                  <a:lnTo>
                    <a:pt x="75946" y="0"/>
                  </a:lnTo>
                  <a:lnTo>
                    <a:pt x="46481" y="5969"/>
                  </a:lnTo>
                  <a:lnTo>
                    <a:pt x="22351" y="22352"/>
                  </a:lnTo>
                  <a:lnTo>
                    <a:pt x="5969" y="46482"/>
                  </a:lnTo>
                  <a:lnTo>
                    <a:pt x="0" y="75946"/>
                  </a:lnTo>
                  <a:lnTo>
                    <a:pt x="0" y="848741"/>
                  </a:lnTo>
                  <a:lnTo>
                    <a:pt x="5969" y="878205"/>
                  </a:lnTo>
                  <a:lnTo>
                    <a:pt x="22351" y="902462"/>
                  </a:lnTo>
                  <a:lnTo>
                    <a:pt x="46481" y="918718"/>
                  </a:lnTo>
                  <a:lnTo>
                    <a:pt x="75946" y="924687"/>
                  </a:lnTo>
                  <a:lnTo>
                    <a:pt x="417956" y="924687"/>
                  </a:lnTo>
                  <a:lnTo>
                    <a:pt x="447548" y="918718"/>
                  </a:lnTo>
                  <a:lnTo>
                    <a:pt x="471677" y="902462"/>
                  </a:lnTo>
                  <a:lnTo>
                    <a:pt x="488060" y="878205"/>
                  </a:lnTo>
                  <a:lnTo>
                    <a:pt x="494029" y="848741"/>
                  </a:lnTo>
                  <a:lnTo>
                    <a:pt x="494029" y="75946"/>
                  </a:lnTo>
                  <a:lnTo>
                    <a:pt x="488060" y="46482"/>
                  </a:lnTo>
                  <a:lnTo>
                    <a:pt x="471677" y="22352"/>
                  </a:lnTo>
                  <a:lnTo>
                    <a:pt x="447548" y="5969"/>
                  </a:lnTo>
                  <a:lnTo>
                    <a:pt x="41795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04023" y="6292976"/>
              <a:ext cx="25400" cy="88900"/>
            </a:xfrm>
            <a:custGeom>
              <a:avLst/>
              <a:gdLst/>
              <a:ahLst/>
              <a:cxnLst/>
              <a:rect l="l" t="t" r="r" b="b"/>
              <a:pathLst>
                <a:path w="25400" h="88900">
                  <a:moveTo>
                    <a:pt x="20193" y="0"/>
                  </a:moveTo>
                  <a:lnTo>
                    <a:pt x="0" y="0"/>
                  </a:lnTo>
                  <a:lnTo>
                    <a:pt x="0" y="88646"/>
                  </a:lnTo>
                  <a:lnTo>
                    <a:pt x="20193" y="88646"/>
                  </a:lnTo>
                  <a:lnTo>
                    <a:pt x="25273" y="83565"/>
                  </a:lnTo>
                  <a:lnTo>
                    <a:pt x="25273" y="5080"/>
                  </a:lnTo>
                  <a:lnTo>
                    <a:pt x="20193" y="0"/>
                  </a:lnTo>
                  <a:close/>
                </a:path>
              </a:pathLst>
            </a:custGeom>
            <a:solidFill>
              <a:srgbClr val="8F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54316" y="6286626"/>
              <a:ext cx="393065" cy="671830"/>
            </a:xfrm>
            <a:custGeom>
              <a:avLst/>
              <a:gdLst/>
              <a:ahLst/>
              <a:cxnLst/>
              <a:rect l="l" t="t" r="r" b="b"/>
              <a:pathLst>
                <a:path w="393065" h="671829">
                  <a:moveTo>
                    <a:pt x="390143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0" y="668909"/>
                  </a:lnTo>
                  <a:lnTo>
                    <a:pt x="2539" y="671322"/>
                  </a:lnTo>
                  <a:lnTo>
                    <a:pt x="390143" y="671322"/>
                  </a:lnTo>
                  <a:lnTo>
                    <a:pt x="392683" y="668909"/>
                  </a:lnTo>
                  <a:lnTo>
                    <a:pt x="392683" y="2539"/>
                  </a:lnTo>
                  <a:lnTo>
                    <a:pt x="390143" y="0"/>
                  </a:lnTo>
                  <a:close/>
                </a:path>
              </a:pathLst>
            </a:custGeom>
            <a:solidFill>
              <a:srgbClr val="C6D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98639" y="634364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0865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70865"/>
                  </a:lnTo>
                  <a:lnTo>
                    <a:pt x="5079" y="75946"/>
                  </a:lnTo>
                  <a:lnTo>
                    <a:pt x="70865" y="75946"/>
                  </a:lnTo>
                  <a:lnTo>
                    <a:pt x="75945" y="70865"/>
                  </a:lnTo>
                  <a:lnTo>
                    <a:pt x="75945" y="5079"/>
                  </a:lnTo>
                  <a:lnTo>
                    <a:pt x="70865" y="0"/>
                  </a:lnTo>
                  <a:close/>
                </a:path>
              </a:pathLst>
            </a:custGeom>
            <a:solidFill>
              <a:srgbClr val="A0D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26604" y="634364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0993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70865"/>
                  </a:lnTo>
                  <a:lnTo>
                    <a:pt x="5079" y="75946"/>
                  </a:lnTo>
                  <a:lnTo>
                    <a:pt x="70993" y="75946"/>
                  </a:lnTo>
                  <a:lnTo>
                    <a:pt x="76073" y="70865"/>
                  </a:lnTo>
                  <a:lnTo>
                    <a:pt x="76073" y="5079"/>
                  </a:lnTo>
                  <a:lnTo>
                    <a:pt x="70993" y="0"/>
                  </a:lnTo>
                  <a:close/>
                </a:path>
              </a:pathLst>
            </a:custGeom>
            <a:solidFill>
              <a:srgbClr val="FDF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2685" y="634364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0866" y="0"/>
                  </a:moveTo>
                  <a:lnTo>
                    <a:pt x="5080" y="0"/>
                  </a:lnTo>
                  <a:lnTo>
                    <a:pt x="0" y="5079"/>
                  </a:lnTo>
                  <a:lnTo>
                    <a:pt x="0" y="70865"/>
                  </a:lnTo>
                  <a:lnTo>
                    <a:pt x="5080" y="75946"/>
                  </a:lnTo>
                  <a:lnTo>
                    <a:pt x="70866" y="75946"/>
                  </a:lnTo>
                  <a:lnTo>
                    <a:pt x="75946" y="70865"/>
                  </a:lnTo>
                  <a:lnTo>
                    <a:pt x="75946" y="5079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8A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98639" y="64575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0865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70992"/>
                  </a:lnTo>
                  <a:lnTo>
                    <a:pt x="5079" y="76072"/>
                  </a:lnTo>
                  <a:lnTo>
                    <a:pt x="70865" y="76072"/>
                  </a:lnTo>
                  <a:lnTo>
                    <a:pt x="75945" y="70992"/>
                  </a:lnTo>
                  <a:lnTo>
                    <a:pt x="75945" y="5079"/>
                  </a:lnTo>
                  <a:lnTo>
                    <a:pt x="70865" y="0"/>
                  </a:lnTo>
                  <a:close/>
                </a:path>
              </a:pathLst>
            </a:custGeom>
            <a:solidFill>
              <a:srgbClr val="F59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26604" y="64575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0993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70992"/>
                  </a:lnTo>
                  <a:lnTo>
                    <a:pt x="5079" y="76072"/>
                  </a:lnTo>
                  <a:lnTo>
                    <a:pt x="70993" y="76072"/>
                  </a:lnTo>
                  <a:lnTo>
                    <a:pt x="76073" y="70992"/>
                  </a:lnTo>
                  <a:lnTo>
                    <a:pt x="76073" y="5079"/>
                  </a:lnTo>
                  <a:lnTo>
                    <a:pt x="70993" y="0"/>
                  </a:lnTo>
                  <a:close/>
                </a:path>
              </a:pathLst>
            </a:custGeom>
            <a:solidFill>
              <a:srgbClr val="00A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12685" y="64575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0866" y="0"/>
                  </a:moveTo>
                  <a:lnTo>
                    <a:pt x="5080" y="0"/>
                  </a:lnTo>
                  <a:lnTo>
                    <a:pt x="0" y="5079"/>
                  </a:lnTo>
                  <a:lnTo>
                    <a:pt x="0" y="70992"/>
                  </a:lnTo>
                  <a:lnTo>
                    <a:pt x="5080" y="76072"/>
                  </a:lnTo>
                  <a:lnTo>
                    <a:pt x="70866" y="76072"/>
                  </a:lnTo>
                  <a:lnTo>
                    <a:pt x="75946" y="70992"/>
                  </a:lnTo>
                  <a:lnTo>
                    <a:pt x="75946" y="5079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F17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2685" y="6989636"/>
              <a:ext cx="76008" cy="7600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790943" y="6172580"/>
              <a:ext cx="544830" cy="950594"/>
            </a:xfrm>
            <a:custGeom>
              <a:avLst/>
              <a:gdLst/>
              <a:ahLst/>
              <a:cxnLst/>
              <a:rect l="l" t="t" r="r" b="b"/>
              <a:pathLst>
                <a:path w="544829" h="950595">
                  <a:moveTo>
                    <a:pt x="316738" y="65913"/>
                  </a:moveTo>
                  <a:lnTo>
                    <a:pt x="314198" y="63373"/>
                  </a:lnTo>
                  <a:lnTo>
                    <a:pt x="205232" y="63373"/>
                  </a:lnTo>
                  <a:lnTo>
                    <a:pt x="202692" y="65913"/>
                  </a:lnTo>
                  <a:lnTo>
                    <a:pt x="202692" y="73533"/>
                  </a:lnTo>
                  <a:lnTo>
                    <a:pt x="205232" y="75946"/>
                  </a:lnTo>
                  <a:lnTo>
                    <a:pt x="314198" y="75946"/>
                  </a:lnTo>
                  <a:lnTo>
                    <a:pt x="316738" y="73533"/>
                  </a:lnTo>
                  <a:lnTo>
                    <a:pt x="316738" y="65913"/>
                  </a:lnTo>
                  <a:close/>
                </a:path>
                <a:path w="544829" h="950595">
                  <a:moveTo>
                    <a:pt x="544703" y="132969"/>
                  </a:moveTo>
                  <a:lnTo>
                    <a:pt x="532003" y="115316"/>
                  </a:lnTo>
                  <a:lnTo>
                    <a:pt x="532003" y="129159"/>
                  </a:lnTo>
                  <a:lnTo>
                    <a:pt x="532003" y="200152"/>
                  </a:lnTo>
                  <a:lnTo>
                    <a:pt x="529463" y="202692"/>
                  </a:lnTo>
                  <a:lnTo>
                    <a:pt x="519430" y="202692"/>
                  </a:lnTo>
                  <a:lnTo>
                    <a:pt x="519430" y="126619"/>
                  </a:lnTo>
                  <a:lnTo>
                    <a:pt x="529463" y="126619"/>
                  </a:lnTo>
                  <a:lnTo>
                    <a:pt x="532003" y="129159"/>
                  </a:lnTo>
                  <a:lnTo>
                    <a:pt x="532003" y="115316"/>
                  </a:lnTo>
                  <a:lnTo>
                    <a:pt x="525780" y="114046"/>
                  </a:lnTo>
                  <a:lnTo>
                    <a:pt x="519430" y="114046"/>
                  </a:lnTo>
                  <a:lnTo>
                    <a:pt x="519430" y="88646"/>
                  </a:lnTo>
                  <a:lnTo>
                    <a:pt x="512445" y="53975"/>
                  </a:lnTo>
                  <a:lnTo>
                    <a:pt x="494030" y="26543"/>
                  </a:lnTo>
                  <a:lnTo>
                    <a:pt x="494030" y="88646"/>
                  </a:lnTo>
                  <a:lnTo>
                    <a:pt x="494030" y="861441"/>
                  </a:lnTo>
                  <a:lnTo>
                    <a:pt x="489077" y="886333"/>
                  </a:lnTo>
                  <a:lnTo>
                    <a:pt x="475742" y="906399"/>
                  </a:lnTo>
                  <a:lnTo>
                    <a:pt x="455549" y="919861"/>
                  </a:lnTo>
                  <a:lnTo>
                    <a:pt x="430657" y="924814"/>
                  </a:lnTo>
                  <a:lnTo>
                    <a:pt x="88646" y="924814"/>
                  </a:lnTo>
                  <a:lnTo>
                    <a:pt x="63754" y="919861"/>
                  </a:lnTo>
                  <a:lnTo>
                    <a:pt x="43688" y="906399"/>
                  </a:lnTo>
                  <a:lnTo>
                    <a:pt x="30226" y="886333"/>
                  </a:lnTo>
                  <a:lnTo>
                    <a:pt x="25273" y="861441"/>
                  </a:lnTo>
                  <a:lnTo>
                    <a:pt x="25273" y="88646"/>
                  </a:lnTo>
                  <a:lnTo>
                    <a:pt x="30226" y="63754"/>
                  </a:lnTo>
                  <a:lnTo>
                    <a:pt x="43688" y="43688"/>
                  </a:lnTo>
                  <a:lnTo>
                    <a:pt x="63754" y="30226"/>
                  </a:lnTo>
                  <a:lnTo>
                    <a:pt x="88646" y="25273"/>
                  </a:lnTo>
                  <a:lnTo>
                    <a:pt x="430657" y="25273"/>
                  </a:lnTo>
                  <a:lnTo>
                    <a:pt x="455549" y="30226"/>
                  </a:lnTo>
                  <a:lnTo>
                    <a:pt x="475742" y="43688"/>
                  </a:lnTo>
                  <a:lnTo>
                    <a:pt x="489077" y="63754"/>
                  </a:lnTo>
                  <a:lnTo>
                    <a:pt x="494030" y="88646"/>
                  </a:lnTo>
                  <a:lnTo>
                    <a:pt x="494030" y="26543"/>
                  </a:lnTo>
                  <a:lnTo>
                    <a:pt x="493522" y="25781"/>
                  </a:lnTo>
                  <a:lnTo>
                    <a:pt x="492887" y="25273"/>
                  </a:lnTo>
                  <a:lnTo>
                    <a:pt x="465455" y="6858"/>
                  </a:lnTo>
                  <a:lnTo>
                    <a:pt x="430657" y="0"/>
                  </a:lnTo>
                  <a:lnTo>
                    <a:pt x="88646" y="0"/>
                  </a:lnTo>
                  <a:lnTo>
                    <a:pt x="53975" y="6858"/>
                  </a:lnTo>
                  <a:lnTo>
                    <a:pt x="25781" y="25781"/>
                  </a:lnTo>
                  <a:lnTo>
                    <a:pt x="6858" y="53975"/>
                  </a:lnTo>
                  <a:lnTo>
                    <a:pt x="0" y="88646"/>
                  </a:lnTo>
                  <a:lnTo>
                    <a:pt x="0" y="861441"/>
                  </a:lnTo>
                  <a:lnTo>
                    <a:pt x="6858" y="896112"/>
                  </a:lnTo>
                  <a:lnTo>
                    <a:pt x="25781" y="924306"/>
                  </a:lnTo>
                  <a:lnTo>
                    <a:pt x="53975" y="943229"/>
                  </a:lnTo>
                  <a:lnTo>
                    <a:pt x="88646" y="950087"/>
                  </a:lnTo>
                  <a:lnTo>
                    <a:pt x="430657" y="950087"/>
                  </a:lnTo>
                  <a:lnTo>
                    <a:pt x="492887" y="924814"/>
                  </a:lnTo>
                  <a:lnTo>
                    <a:pt x="519430" y="861441"/>
                  </a:lnTo>
                  <a:lnTo>
                    <a:pt x="519430" y="215392"/>
                  </a:lnTo>
                  <a:lnTo>
                    <a:pt x="525780" y="215392"/>
                  </a:lnTo>
                  <a:lnTo>
                    <a:pt x="538391" y="202692"/>
                  </a:lnTo>
                  <a:lnTo>
                    <a:pt x="544703" y="196342"/>
                  </a:lnTo>
                  <a:lnTo>
                    <a:pt x="544703" y="132969"/>
                  </a:lnTo>
                  <a:close/>
                </a:path>
              </a:pathLst>
            </a:custGeom>
            <a:solidFill>
              <a:srgbClr val="1F1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92289" y="6337269"/>
              <a:ext cx="88676" cy="886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06335" y="6337269"/>
              <a:ext cx="88676" cy="886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20254" y="6337269"/>
              <a:ext cx="88676" cy="8867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92289" y="6451315"/>
              <a:ext cx="88676" cy="886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20254" y="6451315"/>
              <a:ext cx="88676" cy="8867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06335" y="6451315"/>
              <a:ext cx="88676" cy="8867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854316" y="6286626"/>
              <a:ext cx="393065" cy="671830"/>
            </a:xfrm>
            <a:custGeom>
              <a:avLst/>
              <a:gdLst/>
              <a:ahLst/>
              <a:cxnLst/>
              <a:rect l="l" t="t" r="r" b="b"/>
              <a:pathLst>
                <a:path w="393065" h="671829">
                  <a:moveTo>
                    <a:pt x="12573" y="509270"/>
                  </a:moveTo>
                  <a:lnTo>
                    <a:pt x="10033" y="506730"/>
                  </a:lnTo>
                  <a:lnTo>
                    <a:pt x="2540" y="506730"/>
                  </a:lnTo>
                  <a:lnTo>
                    <a:pt x="0" y="509270"/>
                  </a:lnTo>
                  <a:lnTo>
                    <a:pt x="0" y="542163"/>
                  </a:lnTo>
                  <a:lnTo>
                    <a:pt x="2540" y="544703"/>
                  </a:lnTo>
                  <a:lnTo>
                    <a:pt x="10033" y="544703"/>
                  </a:lnTo>
                  <a:lnTo>
                    <a:pt x="12573" y="542163"/>
                  </a:lnTo>
                  <a:lnTo>
                    <a:pt x="12573" y="509270"/>
                  </a:lnTo>
                  <a:close/>
                </a:path>
                <a:path w="393065" h="671829">
                  <a:moveTo>
                    <a:pt x="342011" y="2540"/>
                  </a:moveTo>
                  <a:lnTo>
                    <a:pt x="339471" y="0"/>
                  </a:lnTo>
                  <a:lnTo>
                    <a:pt x="2540" y="0"/>
                  </a:lnTo>
                  <a:lnTo>
                    <a:pt x="0" y="2540"/>
                  </a:lnTo>
                  <a:lnTo>
                    <a:pt x="0" y="440817"/>
                  </a:lnTo>
                  <a:lnTo>
                    <a:pt x="2540" y="443357"/>
                  </a:lnTo>
                  <a:lnTo>
                    <a:pt x="10033" y="443357"/>
                  </a:lnTo>
                  <a:lnTo>
                    <a:pt x="12573" y="440817"/>
                  </a:lnTo>
                  <a:lnTo>
                    <a:pt x="12573" y="12573"/>
                  </a:lnTo>
                  <a:lnTo>
                    <a:pt x="339471" y="12573"/>
                  </a:lnTo>
                  <a:lnTo>
                    <a:pt x="342011" y="10160"/>
                  </a:lnTo>
                  <a:lnTo>
                    <a:pt x="342011" y="2540"/>
                  </a:lnTo>
                  <a:close/>
                </a:path>
                <a:path w="393065" h="671829">
                  <a:moveTo>
                    <a:pt x="392684" y="154559"/>
                  </a:moveTo>
                  <a:lnTo>
                    <a:pt x="390144" y="152019"/>
                  </a:lnTo>
                  <a:lnTo>
                    <a:pt x="382524" y="152019"/>
                  </a:lnTo>
                  <a:lnTo>
                    <a:pt x="379984" y="154559"/>
                  </a:lnTo>
                  <a:lnTo>
                    <a:pt x="379984" y="658749"/>
                  </a:lnTo>
                  <a:lnTo>
                    <a:pt x="12573" y="658749"/>
                  </a:lnTo>
                  <a:lnTo>
                    <a:pt x="12573" y="559943"/>
                  </a:lnTo>
                  <a:lnTo>
                    <a:pt x="10033" y="557403"/>
                  </a:lnTo>
                  <a:lnTo>
                    <a:pt x="2540" y="557403"/>
                  </a:lnTo>
                  <a:lnTo>
                    <a:pt x="0" y="559943"/>
                  </a:lnTo>
                  <a:lnTo>
                    <a:pt x="0" y="668909"/>
                  </a:lnTo>
                  <a:lnTo>
                    <a:pt x="2540" y="671322"/>
                  </a:lnTo>
                  <a:lnTo>
                    <a:pt x="390144" y="671322"/>
                  </a:lnTo>
                  <a:lnTo>
                    <a:pt x="392684" y="668909"/>
                  </a:lnTo>
                  <a:lnTo>
                    <a:pt x="392684" y="154559"/>
                  </a:lnTo>
                  <a:close/>
                </a:path>
                <a:path w="393065" h="671829">
                  <a:moveTo>
                    <a:pt x="392684" y="78486"/>
                  </a:moveTo>
                  <a:lnTo>
                    <a:pt x="390144" y="75946"/>
                  </a:lnTo>
                  <a:lnTo>
                    <a:pt x="382524" y="75946"/>
                  </a:lnTo>
                  <a:lnTo>
                    <a:pt x="379984" y="78486"/>
                  </a:lnTo>
                  <a:lnTo>
                    <a:pt x="379984" y="98806"/>
                  </a:lnTo>
                  <a:lnTo>
                    <a:pt x="382524" y="101346"/>
                  </a:lnTo>
                  <a:lnTo>
                    <a:pt x="390144" y="101346"/>
                  </a:lnTo>
                  <a:lnTo>
                    <a:pt x="392684" y="98806"/>
                  </a:lnTo>
                  <a:lnTo>
                    <a:pt x="392684" y="78486"/>
                  </a:lnTo>
                  <a:close/>
                </a:path>
                <a:path w="393065" h="671829">
                  <a:moveTo>
                    <a:pt x="392684" y="2540"/>
                  </a:moveTo>
                  <a:lnTo>
                    <a:pt x="390144" y="0"/>
                  </a:lnTo>
                  <a:lnTo>
                    <a:pt x="382524" y="0"/>
                  </a:lnTo>
                  <a:lnTo>
                    <a:pt x="379984" y="2540"/>
                  </a:lnTo>
                  <a:lnTo>
                    <a:pt x="379984" y="60833"/>
                  </a:lnTo>
                  <a:lnTo>
                    <a:pt x="382524" y="63246"/>
                  </a:lnTo>
                  <a:lnTo>
                    <a:pt x="390144" y="63246"/>
                  </a:lnTo>
                  <a:lnTo>
                    <a:pt x="392684" y="60833"/>
                  </a:lnTo>
                  <a:lnTo>
                    <a:pt x="392684" y="2540"/>
                  </a:lnTo>
                  <a:close/>
                </a:path>
              </a:pathLst>
            </a:custGeom>
            <a:solidFill>
              <a:srgbClr val="1F1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6335" y="6983318"/>
              <a:ext cx="88676" cy="88676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6664452" y="7503223"/>
            <a:ext cx="812165" cy="609600"/>
            <a:chOff x="6664452" y="7503223"/>
            <a:chExt cx="812165" cy="609600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4452" y="7503223"/>
              <a:ext cx="811999" cy="35007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664452" y="7582280"/>
              <a:ext cx="812165" cy="530225"/>
            </a:xfrm>
            <a:custGeom>
              <a:avLst/>
              <a:gdLst/>
              <a:ahLst/>
              <a:cxnLst/>
              <a:rect l="l" t="t" r="r" b="b"/>
              <a:pathLst>
                <a:path w="812165" h="530225">
                  <a:moveTo>
                    <a:pt x="812038" y="0"/>
                  </a:moveTo>
                  <a:lnTo>
                    <a:pt x="460375" y="260858"/>
                  </a:lnTo>
                  <a:lnTo>
                    <a:pt x="414020" y="271018"/>
                  </a:lnTo>
                  <a:lnTo>
                    <a:pt x="398145" y="271018"/>
                  </a:lnTo>
                  <a:lnTo>
                    <a:pt x="366775" y="265938"/>
                  </a:lnTo>
                  <a:lnTo>
                    <a:pt x="330453" y="250190"/>
                  </a:lnTo>
                  <a:lnTo>
                    <a:pt x="323850" y="245999"/>
                  </a:lnTo>
                  <a:lnTo>
                    <a:pt x="0" y="0"/>
                  </a:lnTo>
                  <a:lnTo>
                    <a:pt x="380" y="478409"/>
                  </a:lnTo>
                  <a:lnTo>
                    <a:pt x="20193" y="515366"/>
                  </a:lnTo>
                  <a:lnTo>
                    <a:pt x="55372" y="529971"/>
                  </a:lnTo>
                  <a:lnTo>
                    <a:pt x="756666" y="529971"/>
                  </a:lnTo>
                  <a:lnTo>
                    <a:pt x="760602" y="529590"/>
                  </a:lnTo>
                  <a:lnTo>
                    <a:pt x="797432" y="509905"/>
                  </a:lnTo>
                  <a:lnTo>
                    <a:pt x="812038" y="474599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64452" y="7582280"/>
              <a:ext cx="812165" cy="326390"/>
            </a:xfrm>
            <a:custGeom>
              <a:avLst/>
              <a:gdLst/>
              <a:ahLst/>
              <a:cxnLst/>
              <a:rect l="l" t="t" r="r" b="b"/>
              <a:pathLst>
                <a:path w="812165" h="326390">
                  <a:moveTo>
                    <a:pt x="812038" y="0"/>
                  </a:moveTo>
                  <a:lnTo>
                    <a:pt x="460375" y="260858"/>
                  </a:lnTo>
                  <a:lnTo>
                    <a:pt x="414020" y="271018"/>
                  </a:lnTo>
                  <a:lnTo>
                    <a:pt x="398145" y="271018"/>
                  </a:lnTo>
                  <a:lnTo>
                    <a:pt x="366775" y="265938"/>
                  </a:lnTo>
                  <a:lnTo>
                    <a:pt x="330453" y="250190"/>
                  </a:lnTo>
                  <a:lnTo>
                    <a:pt x="323850" y="245999"/>
                  </a:lnTo>
                  <a:lnTo>
                    <a:pt x="0" y="0"/>
                  </a:lnTo>
                  <a:lnTo>
                    <a:pt x="0" y="55372"/>
                  </a:lnTo>
                  <a:lnTo>
                    <a:pt x="351790" y="316230"/>
                  </a:lnTo>
                  <a:lnTo>
                    <a:pt x="390144" y="325755"/>
                  </a:lnTo>
                  <a:lnTo>
                    <a:pt x="398145" y="326390"/>
                  </a:lnTo>
                  <a:lnTo>
                    <a:pt x="414020" y="326390"/>
                  </a:lnTo>
                  <a:lnTo>
                    <a:pt x="421894" y="325755"/>
                  </a:lnTo>
                  <a:lnTo>
                    <a:pt x="445262" y="321310"/>
                  </a:lnTo>
                  <a:lnTo>
                    <a:pt x="488315" y="301371"/>
                  </a:lnTo>
                  <a:lnTo>
                    <a:pt x="812038" y="55372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64452" y="7588122"/>
              <a:ext cx="812165" cy="327025"/>
            </a:xfrm>
            <a:custGeom>
              <a:avLst/>
              <a:gdLst/>
              <a:ahLst/>
              <a:cxnLst/>
              <a:rect l="l" t="t" r="r" b="b"/>
              <a:pathLst>
                <a:path w="812165" h="327025">
                  <a:moveTo>
                    <a:pt x="812038" y="0"/>
                  </a:moveTo>
                  <a:lnTo>
                    <a:pt x="460375" y="260857"/>
                  </a:lnTo>
                  <a:lnTo>
                    <a:pt x="414020" y="271144"/>
                  </a:lnTo>
                  <a:lnTo>
                    <a:pt x="398145" y="271144"/>
                  </a:lnTo>
                  <a:lnTo>
                    <a:pt x="366775" y="265938"/>
                  </a:lnTo>
                  <a:lnTo>
                    <a:pt x="323850" y="245999"/>
                  </a:lnTo>
                  <a:lnTo>
                    <a:pt x="253873" y="193420"/>
                  </a:lnTo>
                  <a:lnTo>
                    <a:pt x="0" y="0"/>
                  </a:lnTo>
                  <a:lnTo>
                    <a:pt x="0" y="55371"/>
                  </a:lnTo>
                  <a:lnTo>
                    <a:pt x="351790" y="316229"/>
                  </a:lnTo>
                  <a:lnTo>
                    <a:pt x="390144" y="325881"/>
                  </a:lnTo>
                  <a:lnTo>
                    <a:pt x="398145" y="326516"/>
                  </a:lnTo>
                  <a:lnTo>
                    <a:pt x="414020" y="326516"/>
                  </a:lnTo>
                  <a:lnTo>
                    <a:pt x="488315" y="301370"/>
                  </a:lnTo>
                  <a:lnTo>
                    <a:pt x="558165" y="248793"/>
                  </a:lnTo>
                  <a:lnTo>
                    <a:pt x="812038" y="55371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64452" y="7593837"/>
              <a:ext cx="812165" cy="327025"/>
            </a:xfrm>
            <a:custGeom>
              <a:avLst/>
              <a:gdLst/>
              <a:ahLst/>
              <a:cxnLst/>
              <a:rect l="l" t="t" r="r" b="b"/>
              <a:pathLst>
                <a:path w="812165" h="327025">
                  <a:moveTo>
                    <a:pt x="812038" y="0"/>
                  </a:moveTo>
                  <a:lnTo>
                    <a:pt x="460375" y="260984"/>
                  </a:lnTo>
                  <a:lnTo>
                    <a:pt x="414020" y="271144"/>
                  </a:lnTo>
                  <a:lnTo>
                    <a:pt x="398145" y="271144"/>
                  </a:lnTo>
                  <a:lnTo>
                    <a:pt x="366775" y="266064"/>
                  </a:lnTo>
                  <a:lnTo>
                    <a:pt x="323850" y="246125"/>
                  </a:lnTo>
                  <a:lnTo>
                    <a:pt x="253873" y="193420"/>
                  </a:lnTo>
                  <a:lnTo>
                    <a:pt x="0" y="0"/>
                  </a:lnTo>
                  <a:lnTo>
                    <a:pt x="0" y="55371"/>
                  </a:lnTo>
                  <a:lnTo>
                    <a:pt x="351790" y="316356"/>
                  </a:lnTo>
                  <a:lnTo>
                    <a:pt x="390144" y="325881"/>
                  </a:lnTo>
                  <a:lnTo>
                    <a:pt x="398145" y="326516"/>
                  </a:lnTo>
                  <a:lnTo>
                    <a:pt x="414020" y="326516"/>
                  </a:lnTo>
                  <a:lnTo>
                    <a:pt x="488315" y="301497"/>
                  </a:lnTo>
                  <a:lnTo>
                    <a:pt x="558165" y="248792"/>
                  </a:lnTo>
                  <a:lnTo>
                    <a:pt x="812038" y="55371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64452" y="7599679"/>
              <a:ext cx="812165" cy="327025"/>
            </a:xfrm>
            <a:custGeom>
              <a:avLst/>
              <a:gdLst/>
              <a:ahLst/>
              <a:cxnLst/>
              <a:rect l="l" t="t" r="r" b="b"/>
              <a:pathLst>
                <a:path w="812165" h="327025">
                  <a:moveTo>
                    <a:pt x="812038" y="0"/>
                  </a:moveTo>
                  <a:lnTo>
                    <a:pt x="460375" y="260985"/>
                  </a:lnTo>
                  <a:lnTo>
                    <a:pt x="414020" y="271145"/>
                  </a:lnTo>
                  <a:lnTo>
                    <a:pt x="398145" y="271145"/>
                  </a:lnTo>
                  <a:lnTo>
                    <a:pt x="366775" y="266065"/>
                  </a:lnTo>
                  <a:lnTo>
                    <a:pt x="323850" y="246126"/>
                  </a:lnTo>
                  <a:lnTo>
                    <a:pt x="253873" y="193421"/>
                  </a:lnTo>
                  <a:lnTo>
                    <a:pt x="0" y="0"/>
                  </a:lnTo>
                  <a:lnTo>
                    <a:pt x="0" y="55372"/>
                  </a:lnTo>
                  <a:lnTo>
                    <a:pt x="351790" y="316230"/>
                  </a:lnTo>
                  <a:lnTo>
                    <a:pt x="390144" y="325882"/>
                  </a:lnTo>
                  <a:lnTo>
                    <a:pt x="398145" y="326517"/>
                  </a:lnTo>
                  <a:lnTo>
                    <a:pt x="414020" y="326517"/>
                  </a:lnTo>
                  <a:lnTo>
                    <a:pt x="488315" y="301371"/>
                  </a:lnTo>
                  <a:lnTo>
                    <a:pt x="558165" y="248793"/>
                  </a:lnTo>
                  <a:lnTo>
                    <a:pt x="812038" y="55372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64452" y="7605521"/>
              <a:ext cx="812165" cy="327025"/>
            </a:xfrm>
            <a:custGeom>
              <a:avLst/>
              <a:gdLst/>
              <a:ahLst/>
              <a:cxnLst/>
              <a:rect l="l" t="t" r="r" b="b"/>
              <a:pathLst>
                <a:path w="812165" h="327025">
                  <a:moveTo>
                    <a:pt x="812038" y="0"/>
                  </a:moveTo>
                  <a:lnTo>
                    <a:pt x="460375" y="260857"/>
                  </a:lnTo>
                  <a:lnTo>
                    <a:pt x="414020" y="271144"/>
                  </a:lnTo>
                  <a:lnTo>
                    <a:pt x="398145" y="271144"/>
                  </a:lnTo>
                  <a:lnTo>
                    <a:pt x="366775" y="266064"/>
                  </a:lnTo>
                  <a:lnTo>
                    <a:pt x="323850" y="245998"/>
                  </a:lnTo>
                  <a:lnTo>
                    <a:pt x="253873" y="193420"/>
                  </a:lnTo>
                  <a:lnTo>
                    <a:pt x="0" y="0"/>
                  </a:lnTo>
                  <a:lnTo>
                    <a:pt x="0" y="55371"/>
                  </a:lnTo>
                  <a:lnTo>
                    <a:pt x="351790" y="316229"/>
                  </a:lnTo>
                  <a:lnTo>
                    <a:pt x="390144" y="325881"/>
                  </a:lnTo>
                  <a:lnTo>
                    <a:pt x="398145" y="326516"/>
                  </a:lnTo>
                  <a:lnTo>
                    <a:pt x="414020" y="326516"/>
                  </a:lnTo>
                  <a:lnTo>
                    <a:pt x="488315" y="301370"/>
                  </a:lnTo>
                  <a:lnTo>
                    <a:pt x="558165" y="248792"/>
                  </a:lnTo>
                  <a:lnTo>
                    <a:pt x="812038" y="55371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64452" y="7611363"/>
              <a:ext cx="812165" cy="327025"/>
            </a:xfrm>
            <a:custGeom>
              <a:avLst/>
              <a:gdLst/>
              <a:ahLst/>
              <a:cxnLst/>
              <a:rect l="l" t="t" r="r" b="b"/>
              <a:pathLst>
                <a:path w="812165" h="327025">
                  <a:moveTo>
                    <a:pt x="812038" y="0"/>
                  </a:moveTo>
                  <a:lnTo>
                    <a:pt x="460375" y="260985"/>
                  </a:lnTo>
                  <a:lnTo>
                    <a:pt x="414020" y="271145"/>
                  </a:lnTo>
                  <a:lnTo>
                    <a:pt x="398145" y="271145"/>
                  </a:lnTo>
                  <a:lnTo>
                    <a:pt x="366775" y="266065"/>
                  </a:lnTo>
                  <a:lnTo>
                    <a:pt x="323850" y="246126"/>
                  </a:lnTo>
                  <a:lnTo>
                    <a:pt x="253873" y="193421"/>
                  </a:lnTo>
                  <a:lnTo>
                    <a:pt x="0" y="0"/>
                  </a:lnTo>
                  <a:lnTo>
                    <a:pt x="0" y="55372"/>
                  </a:lnTo>
                  <a:lnTo>
                    <a:pt x="351790" y="316230"/>
                  </a:lnTo>
                  <a:lnTo>
                    <a:pt x="390144" y="325882"/>
                  </a:lnTo>
                  <a:lnTo>
                    <a:pt x="398145" y="326517"/>
                  </a:lnTo>
                  <a:lnTo>
                    <a:pt x="414020" y="326517"/>
                  </a:lnTo>
                  <a:lnTo>
                    <a:pt x="488315" y="301371"/>
                  </a:lnTo>
                  <a:lnTo>
                    <a:pt x="558165" y="248793"/>
                  </a:lnTo>
                  <a:lnTo>
                    <a:pt x="812038" y="55372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4452" y="7617205"/>
              <a:ext cx="812165" cy="332740"/>
            </a:xfrm>
            <a:custGeom>
              <a:avLst/>
              <a:gdLst/>
              <a:ahLst/>
              <a:cxnLst/>
              <a:rect l="l" t="t" r="r" b="b"/>
              <a:pathLst>
                <a:path w="812165" h="332740">
                  <a:moveTo>
                    <a:pt x="812038" y="0"/>
                  </a:moveTo>
                  <a:lnTo>
                    <a:pt x="460375" y="260858"/>
                  </a:lnTo>
                  <a:lnTo>
                    <a:pt x="414020" y="271145"/>
                  </a:lnTo>
                  <a:lnTo>
                    <a:pt x="398145" y="271145"/>
                  </a:lnTo>
                  <a:lnTo>
                    <a:pt x="366776" y="265938"/>
                  </a:lnTo>
                  <a:lnTo>
                    <a:pt x="323850" y="245999"/>
                  </a:lnTo>
                  <a:lnTo>
                    <a:pt x="253873" y="193421"/>
                  </a:lnTo>
                  <a:lnTo>
                    <a:pt x="0" y="0"/>
                  </a:lnTo>
                  <a:lnTo>
                    <a:pt x="0" y="5842"/>
                  </a:lnTo>
                  <a:lnTo>
                    <a:pt x="0" y="55372"/>
                  </a:lnTo>
                  <a:lnTo>
                    <a:pt x="0" y="61214"/>
                  </a:lnTo>
                  <a:lnTo>
                    <a:pt x="351790" y="322072"/>
                  </a:lnTo>
                  <a:lnTo>
                    <a:pt x="390144" y="331724"/>
                  </a:lnTo>
                  <a:lnTo>
                    <a:pt x="398145" y="332359"/>
                  </a:lnTo>
                  <a:lnTo>
                    <a:pt x="414020" y="332359"/>
                  </a:lnTo>
                  <a:lnTo>
                    <a:pt x="488315" y="307213"/>
                  </a:lnTo>
                  <a:lnTo>
                    <a:pt x="558165" y="254635"/>
                  </a:lnTo>
                  <a:lnTo>
                    <a:pt x="812038" y="61214"/>
                  </a:lnTo>
                  <a:lnTo>
                    <a:pt x="812038" y="55372"/>
                  </a:lnTo>
                  <a:lnTo>
                    <a:pt x="812038" y="5842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64452" y="7628889"/>
              <a:ext cx="812165" cy="327025"/>
            </a:xfrm>
            <a:custGeom>
              <a:avLst/>
              <a:gdLst/>
              <a:ahLst/>
              <a:cxnLst/>
              <a:rect l="l" t="t" r="r" b="b"/>
              <a:pathLst>
                <a:path w="812165" h="327025">
                  <a:moveTo>
                    <a:pt x="812038" y="0"/>
                  </a:moveTo>
                  <a:lnTo>
                    <a:pt x="460375" y="260857"/>
                  </a:lnTo>
                  <a:lnTo>
                    <a:pt x="414020" y="271144"/>
                  </a:lnTo>
                  <a:lnTo>
                    <a:pt x="398145" y="271144"/>
                  </a:lnTo>
                  <a:lnTo>
                    <a:pt x="366775" y="265937"/>
                  </a:lnTo>
                  <a:lnTo>
                    <a:pt x="323850" y="245998"/>
                  </a:lnTo>
                  <a:lnTo>
                    <a:pt x="253873" y="193420"/>
                  </a:lnTo>
                  <a:lnTo>
                    <a:pt x="0" y="0"/>
                  </a:lnTo>
                  <a:lnTo>
                    <a:pt x="0" y="55371"/>
                  </a:lnTo>
                  <a:lnTo>
                    <a:pt x="351790" y="316229"/>
                  </a:lnTo>
                  <a:lnTo>
                    <a:pt x="390144" y="325881"/>
                  </a:lnTo>
                  <a:lnTo>
                    <a:pt x="398145" y="326516"/>
                  </a:lnTo>
                  <a:lnTo>
                    <a:pt x="414020" y="326516"/>
                  </a:lnTo>
                  <a:lnTo>
                    <a:pt x="488315" y="301370"/>
                  </a:lnTo>
                  <a:lnTo>
                    <a:pt x="558165" y="248792"/>
                  </a:lnTo>
                  <a:lnTo>
                    <a:pt x="812038" y="55371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64452" y="7634731"/>
              <a:ext cx="812165" cy="327025"/>
            </a:xfrm>
            <a:custGeom>
              <a:avLst/>
              <a:gdLst/>
              <a:ahLst/>
              <a:cxnLst/>
              <a:rect l="l" t="t" r="r" b="b"/>
              <a:pathLst>
                <a:path w="812165" h="327025">
                  <a:moveTo>
                    <a:pt x="812038" y="0"/>
                  </a:moveTo>
                  <a:lnTo>
                    <a:pt x="460375" y="260858"/>
                  </a:lnTo>
                  <a:lnTo>
                    <a:pt x="414020" y="271145"/>
                  </a:lnTo>
                  <a:lnTo>
                    <a:pt x="398145" y="271145"/>
                  </a:lnTo>
                  <a:lnTo>
                    <a:pt x="366775" y="265938"/>
                  </a:lnTo>
                  <a:lnTo>
                    <a:pt x="330453" y="250317"/>
                  </a:lnTo>
                  <a:lnTo>
                    <a:pt x="323850" y="245999"/>
                  </a:lnTo>
                  <a:lnTo>
                    <a:pt x="0" y="0"/>
                  </a:lnTo>
                  <a:lnTo>
                    <a:pt x="0" y="55372"/>
                  </a:lnTo>
                  <a:lnTo>
                    <a:pt x="351790" y="316230"/>
                  </a:lnTo>
                  <a:lnTo>
                    <a:pt x="390144" y="325882"/>
                  </a:lnTo>
                  <a:lnTo>
                    <a:pt x="398145" y="326517"/>
                  </a:lnTo>
                  <a:lnTo>
                    <a:pt x="414020" y="326517"/>
                  </a:lnTo>
                  <a:lnTo>
                    <a:pt x="421894" y="325882"/>
                  </a:lnTo>
                  <a:lnTo>
                    <a:pt x="445262" y="321310"/>
                  </a:lnTo>
                  <a:lnTo>
                    <a:pt x="488315" y="301371"/>
                  </a:lnTo>
                  <a:lnTo>
                    <a:pt x="812038" y="55372"/>
                  </a:lnTo>
                  <a:lnTo>
                    <a:pt x="812038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64452" y="7807566"/>
              <a:ext cx="811999" cy="30468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98005" y="7807566"/>
              <a:ext cx="345097" cy="14136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46697" y="7588288"/>
              <a:ext cx="447611" cy="451700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190309" y="1539873"/>
            <a:ext cx="5072380" cy="8747125"/>
            <a:chOff x="190309" y="1539873"/>
            <a:chExt cx="5072380" cy="8747125"/>
          </a:xfrm>
        </p:grpSpPr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0309" y="1539873"/>
              <a:ext cx="5072380" cy="874712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2781" y="2115362"/>
              <a:ext cx="3555365" cy="7686675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C612A59-94C8-7086-8DC5-9AC29C8B60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98595" y="0"/>
            <a:ext cx="2233116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7B0563B-2AB0-255C-FDD8-C3DD45347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003" y="-17628"/>
            <a:ext cx="6534997" cy="103046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329" y="8450612"/>
            <a:ext cx="3189134" cy="16756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92200" y="-39592"/>
            <a:ext cx="4825873" cy="849020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45"/>
              </a:spcBef>
            </a:pPr>
            <a:r>
              <a:rPr sz="4400" dirty="0"/>
              <a:t>ОРГАНИЗАЦИЯ</a:t>
            </a:r>
            <a:r>
              <a:rPr sz="4400" spc="-85" dirty="0"/>
              <a:t> </a:t>
            </a:r>
            <a:r>
              <a:rPr sz="4400" spc="120" dirty="0"/>
              <a:t>ДОСТУПА</a:t>
            </a:r>
            <a:r>
              <a:rPr sz="4400" spc="10" dirty="0"/>
              <a:t> </a:t>
            </a:r>
            <a:r>
              <a:rPr sz="4400" dirty="0"/>
              <a:t>К</a:t>
            </a:r>
            <a:r>
              <a:rPr sz="4400" spc="-35" dirty="0"/>
              <a:t> </a:t>
            </a:r>
            <a:r>
              <a:rPr sz="4400" spc="-10" dirty="0"/>
              <a:t>ЗАПРОСАМ </a:t>
            </a:r>
            <a:r>
              <a:rPr sz="4400" dirty="0"/>
              <a:t>ИНОСТРАННЫХ</a:t>
            </a:r>
            <a:r>
              <a:rPr sz="4400" spc="400" dirty="0"/>
              <a:t> </a:t>
            </a:r>
            <a:r>
              <a:rPr sz="4400" spc="70" dirty="0"/>
              <a:t>ПАРТНЕРОВ</a:t>
            </a:r>
            <a:endParaRPr sz="4400"/>
          </a:p>
        </p:txBody>
      </p:sp>
      <p:sp>
        <p:nvSpPr>
          <p:cNvPr id="9" name="object 9"/>
          <p:cNvSpPr txBox="1"/>
          <p:nvPr/>
        </p:nvSpPr>
        <p:spPr>
          <a:xfrm>
            <a:off x="2426359" y="7598488"/>
            <a:ext cx="4589145" cy="811697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535305" marR="5080" indent="-523240" algn="ctr">
              <a:lnSpc>
                <a:spcPct val="101200"/>
              </a:lnSpc>
              <a:spcBef>
                <a:spcPts val="65"/>
              </a:spcBef>
            </a:pPr>
            <a:r>
              <a:rPr lang="ru-RU" sz="2600" i="1" spc="-65" dirty="0">
                <a:solidFill>
                  <a:srgbClr val="17305C"/>
                </a:solidFill>
                <a:latin typeface="Roboto"/>
                <a:cs typeface="Roboto"/>
              </a:rPr>
              <a:t>Канал </a:t>
            </a:r>
            <a:r>
              <a:rPr lang="en-US" sz="2600" i="1" spc="-65" dirty="0">
                <a:solidFill>
                  <a:srgbClr val="17305C"/>
                </a:solidFill>
                <a:latin typeface="Roboto"/>
                <a:cs typeface="Roboto"/>
              </a:rPr>
              <a:t>MAX </a:t>
            </a:r>
            <a:r>
              <a:rPr sz="2600" i="1" dirty="0">
                <a:solidFill>
                  <a:srgbClr val="17305C"/>
                </a:solidFill>
                <a:latin typeface="Roboto"/>
                <a:cs typeface="Roboto"/>
              </a:rPr>
              <a:t>с</a:t>
            </a:r>
            <a:r>
              <a:rPr sz="2600" i="1" spc="-9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i="1" spc="-65" dirty="0" err="1">
                <a:solidFill>
                  <a:srgbClr val="17305C"/>
                </a:solidFill>
                <a:latin typeface="Roboto"/>
                <a:cs typeface="Roboto"/>
              </a:rPr>
              <a:t>запросами</a:t>
            </a:r>
            <a:endParaRPr lang="en-US" sz="2600" i="1" spc="-65" dirty="0">
              <a:solidFill>
                <a:srgbClr val="17305C"/>
              </a:solidFill>
              <a:latin typeface="Roboto"/>
              <a:cs typeface="Roboto"/>
            </a:endParaRPr>
          </a:p>
          <a:p>
            <a:pPr marL="535305" marR="5080" indent="-523240" algn="ctr">
              <a:lnSpc>
                <a:spcPct val="101200"/>
              </a:lnSpc>
              <a:spcBef>
                <a:spcPts val="65"/>
              </a:spcBef>
            </a:pPr>
            <a:r>
              <a:rPr sz="2600" i="1" spc="-85" dirty="0" err="1">
                <a:solidFill>
                  <a:srgbClr val="17305C"/>
                </a:solidFill>
                <a:latin typeface="Roboto"/>
                <a:cs typeface="Roboto"/>
              </a:rPr>
              <a:t>иностранных</a:t>
            </a:r>
            <a:r>
              <a:rPr sz="2600" i="1" spc="-7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i="1" spc="-10" dirty="0">
                <a:solidFill>
                  <a:srgbClr val="17305C"/>
                </a:solidFill>
                <a:latin typeface="Roboto"/>
                <a:cs typeface="Roboto"/>
              </a:rPr>
              <a:t>партнеров</a:t>
            </a:r>
            <a:endParaRPr sz="2600" dirty="0">
              <a:latin typeface="Roboto"/>
              <a:cs typeface="Roboto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800" y="8815580"/>
            <a:ext cx="6034786" cy="14714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3EEACB-10AA-1E00-F65E-CB05E15AD1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71" y="2728938"/>
            <a:ext cx="4829123" cy="482912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183" y="8484603"/>
            <a:ext cx="1520941" cy="162527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80767" y="7694421"/>
            <a:ext cx="666750" cy="517525"/>
            <a:chOff x="2080767" y="7694421"/>
            <a:chExt cx="666750" cy="517525"/>
          </a:xfrm>
        </p:grpSpPr>
        <p:sp>
          <p:nvSpPr>
            <p:cNvPr id="4" name="object 4"/>
            <p:cNvSpPr/>
            <p:nvPr/>
          </p:nvSpPr>
          <p:spPr>
            <a:xfrm>
              <a:off x="2393314" y="7694421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504" y="0"/>
                  </a:moveTo>
                  <a:lnTo>
                    <a:pt x="36576" y="58927"/>
                  </a:lnTo>
                  <a:lnTo>
                    <a:pt x="194691" y="217042"/>
                  </a:lnTo>
                  <a:lnTo>
                    <a:pt x="0" y="217042"/>
                  </a:lnTo>
                  <a:lnTo>
                    <a:pt x="0" y="300354"/>
                  </a:lnTo>
                  <a:lnTo>
                    <a:pt x="194691" y="300354"/>
                  </a:lnTo>
                  <a:lnTo>
                    <a:pt x="36576" y="458342"/>
                  </a:lnTo>
                  <a:lnTo>
                    <a:pt x="95504" y="517270"/>
                  </a:lnTo>
                  <a:lnTo>
                    <a:pt x="354203" y="258698"/>
                  </a:lnTo>
                  <a:lnTo>
                    <a:pt x="95504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80767" y="7911434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20">
                  <a:moveTo>
                    <a:pt x="270865" y="0"/>
                  </a:moveTo>
                  <a:lnTo>
                    <a:pt x="0" y="0"/>
                  </a:lnTo>
                  <a:lnTo>
                    <a:pt x="0" y="83342"/>
                  </a:lnTo>
                  <a:lnTo>
                    <a:pt x="270865" y="83342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8238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100"/>
              </a:spcBef>
            </a:pPr>
            <a:r>
              <a:rPr dirty="0"/>
              <a:t>Требования</a:t>
            </a:r>
            <a:r>
              <a:rPr spc="-20" dirty="0"/>
              <a:t> </a:t>
            </a:r>
            <a:r>
              <a:rPr dirty="0"/>
              <a:t>к</a:t>
            </a:r>
            <a:r>
              <a:rPr spc="-15" dirty="0"/>
              <a:t> </a:t>
            </a:r>
            <a:r>
              <a:rPr spc="-10" dirty="0"/>
              <a:t>получателям</a:t>
            </a:r>
            <a:r>
              <a:rPr spc="-20" dirty="0"/>
              <a:t> </a:t>
            </a:r>
            <a:r>
              <a:rPr spc="-10" dirty="0"/>
              <a:t>услуг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089657" y="3124835"/>
            <a:ext cx="666750" cy="517525"/>
            <a:chOff x="2089657" y="3124835"/>
            <a:chExt cx="666750" cy="517525"/>
          </a:xfrm>
        </p:grpSpPr>
        <p:sp>
          <p:nvSpPr>
            <p:cNvPr id="8" name="object 8"/>
            <p:cNvSpPr/>
            <p:nvPr/>
          </p:nvSpPr>
          <p:spPr>
            <a:xfrm>
              <a:off x="2402204" y="3124835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631" y="0"/>
                  </a:moveTo>
                  <a:lnTo>
                    <a:pt x="36702" y="58928"/>
                  </a:lnTo>
                  <a:lnTo>
                    <a:pt x="194690" y="216916"/>
                  </a:lnTo>
                  <a:lnTo>
                    <a:pt x="0" y="216916"/>
                  </a:lnTo>
                  <a:lnTo>
                    <a:pt x="0" y="300355"/>
                  </a:lnTo>
                  <a:lnTo>
                    <a:pt x="194690" y="300355"/>
                  </a:lnTo>
                  <a:lnTo>
                    <a:pt x="36702" y="458343"/>
                  </a:lnTo>
                  <a:lnTo>
                    <a:pt x="95631" y="517271"/>
                  </a:lnTo>
                  <a:lnTo>
                    <a:pt x="354202" y="258572"/>
                  </a:lnTo>
                  <a:lnTo>
                    <a:pt x="95631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89657" y="3341847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20">
                  <a:moveTo>
                    <a:pt x="270865" y="0"/>
                  </a:moveTo>
                  <a:lnTo>
                    <a:pt x="0" y="0"/>
                  </a:lnTo>
                  <a:lnTo>
                    <a:pt x="0" y="83342"/>
                  </a:lnTo>
                  <a:lnTo>
                    <a:pt x="270865" y="83342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080767" y="4562094"/>
            <a:ext cx="666750" cy="517525"/>
            <a:chOff x="2080767" y="4562094"/>
            <a:chExt cx="666750" cy="517525"/>
          </a:xfrm>
        </p:grpSpPr>
        <p:sp>
          <p:nvSpPr>
            <p:cNvPr id="11" name="object 11"/>
            <p:cNvSpPr/>
            <p:nvPr/>
          </p:nvSpPr>
          <p:spPr>
            <a:xfrm>
              <a:off x="2393314" y="4562094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631" y="0"/>
                  </a:moveTo>
                  <a:lnTo>
                    <a:pt x="36703" y="58927"/>
                  </a:lnTo>
                  <a:lnTo>
                    <a:pt x="194691" y="217042"/>
                  </a:lnTo>
                  <a:lnTo>
                    <a:pt x="0" y="217042"/>
                  </a:lnTo>
                  <a:lnTo>
                    <a:pt x="0" y="300354"/>
                  </a:lnTo>
                  <a:lnTo>
                    <a:pt x="194691" y="300354"/>
                  </a:lnTo>
                  <a:lnTo>
                    <a:pt x="36703" y="458469"/>
                  </a:lnTo>
                  <a:lnTo>
                    <a:pt x="95631" y="517397"/>
                  </a:lnTo>
                  <a:lnTo>
                    <a:pt x="354203" y="258698"/>
                  </a:lnTo>
                  <a:lnTo>
                    <a:pt x="95631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80767" y="4779106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20">
                  <a:moveTo>
                    <a:pt x="270865" y="0"/>
                  </a:moveTo>
                  <a:lnTo>
                    <a:pt x="0" y="0"/>
                  </a:lnTo>
                  <a:lnTo>
                    <a:pt x="0" y="83342"/>
                  </a:lnTo>
                  <a:lnTo>
                    <a:pt x="270865" y="83342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46805" y="2796285"/>
            <a:ext cx="11946890" cy="57435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20"/>
              </a:spcBef>
            </a:pPr>
            <a:r>
              <a:rPr sz="2600" b="1" dirty="0">
                <a:solidFill>
                  <a:srgbClr val="17305C"/>
                </a:solidFill>
                <a:latin typeface="Roboto"/>
                <a:cs typeface="Roboto"/>
              </a:rPr>
              <a:t>Субъект</a:t>
            </a:r>
            <a:r>
              <a:rPr sz="2600" b="1" spc="-5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b="1" dirty="0">
                <a:solidFill>
                  <a:srgbClr val="17305C"/>
                </a:solidFill>
                <a:latin typeface="Roboto"/>
                <a:cs typeface="Roboto"/>
              </a:rPr>
              <a:t>малого</a:t>
            </a:r>
            <a:r>
              <a:rPr sz="2600" b="1" spc="-5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b="1" dirty="0">
                <a:solidFill>
                  <a:srgbClr val="17305C"/>
                </a:solidFill>
                <a:latin typeface="Roboto"/>
                <a:cs typeface="Roboto"/>
              </a:rPr>
              <a:t>и</a:t>
            </a:r>
            <a:r>
              <a:rPr sz="2600" b="1" spc="-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b="1" dirty="0">
                <a:solidFill>
                  <a:srgbClr val="17305C"/>
                </a:solidFill>
                <a:latin typeface="Roboto"/>
                <a:cs typeface="Roboto"/>
              </a:rPr>
              <a:t>среднего</a:t>
            </a:r>
            <a:r>
              <a:rPr sz="2600" b="1" spc="-7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b="1" dirty="0">
                <a:solidFill>
                  <a:srgbClr val="17305C"/>
                </a:solidFill>
                <a:latin typeface="Roboto"/>
                <a:cs typeface="Roboto"/>
              </a:rPr>
              <a:t>предпринимательства</a:t>
            </a:r>
            <a:r>
              <a:rPr sz="2600" b="1" spc="-4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–</a:t>
            </a:r>
            <a:r>
              <a:rPr sz="2600" spc="-3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spc="-10" dirty="0">
                <a:solidFill>
                  <a:srgbClr val="17305C"/>
                </a:solidFill>
                <a:latin typeface="Roboto"/>
                <a:cs typeface="Roboto"/>
              </a:rPr>
              <a:t>юридическое</a:t>
            </a:r>
            <a:r>
              <a:rPr sz="2600" spc="-6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лицо</a:t>
            </a:r>
            <a:r>
              <a:rPr sz="2600" spc="-25" dirty="0">
                <a:solidFill>
                  <a:srgbClr val="17305C"/>
                </a:solidFill>
                <a:latin typeface="Roboto"/>
                <a:cs typeface="Roboto"/>
              </a:rPr>
              <a:t> или </a:t>
            </a:r>
            <a:r>
              <a:rPr sz="2600" spc="-10" dirty="0">
                <a:solidFill>
                  <a:srgbClr val="17305C"/>
                </a:solidFill>
                <a:latin typeface="Roboto"/>
                <a:cs typeface="Roboto"/>
              </a:rPr>
              <a:t>индивидуальный</a:t>
            </a:r>
            <a:r>
              <a:rPr sz="2600" spc="-6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предприниматель,</a:t>
            </a:r>
            <a:r>
              <a:rPr sz="2600" spc="-5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spc="-45" dirty="0">
                <a:solidFill>
                  <a:srgbClr val="17305C"/>
                </a:solidFill>
                <a:latin typeface="Roboto"/>
                <a:cs typeface="Roboto"/>
              </a:rPr>
              <a:t>соответствующий</a:t>
            </a:r>
            <a:r>
              <a:rPr sz="2600" spc="-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spc="-10" dirty="0">
                <a:solidFill>
                  <a:srgbClr val="17305C"/>
                </a:solidFill>
                <a:latin typeface="Roboto"/>
                <a:cs typeface="Roboto"/>
              </a:rPr>
              <a:t>требованиям, установленным</a:t>
            </a:r>
            <a:r>
              <a:rPr sz="2600" spc="-9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ст.</a:t>
            </a:r>
            <a:r>
              <a:rPr sz="2600" spc="-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4</a:t>
            </a:r>
            <a:r>
              <a:rPr sz="2600" spc="-3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Федерального</a:t>
            </a:r>
            <a:r>
              <a:rPr sz="2600" spc="-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закона</a:t>
            </a:r>
            <a:r>
              <a:rPr sz="2600" spc="-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от</a:t>
            </a:r>
            <a:r>
              <a:rPr sz="2600" spc="-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24.07.2007</a:t>
            </a:r>
            <a:r>
              <a:rPr sz="2600" spc="-3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spc="-210" dirty="0">
                <a:solidFill>
                  <a:srgbClr val="17305C"/>
                </a:solidFill>
                <a:latin typeface="Roboto"/>
                <a:cs typeface="Roboto"/>
              </a:rPr>
              <a:t>№</a:t>
            </a:r>
            <a:r>
              <a:rPr sz="2600" spc="-17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spc="-195" dirty="0">
                <a:solidFill>
                  <a:srgbClr val="17305C"/>
                </a:solidFill>
                <a:latin typeface="Roboto"/>
                <a:cs typeface="Roboto"/>
              </a:rPr>
              <a:t>209-</a:t>
            </a:r>
            <a:r>
              <a:rPr sz="2600" spc="-25" dirty="0">
                <a:solidFill>
                  <a:srgbClr val="17305C"/>
                </a:solidFill>
                <a:latin typeface="Roboto"/>
                <a:cs typeface="Roboto"/>
              </a:rPr>
              <a:t>ФЗ</a:t>
            </a:r>
            <a:endParaRPr sz="2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2600">
              <a:latin typeface="Roboto"/>
              <a:cs typeface="Roboto"/>
            </a:endParaRPr>
          </a:p>
          <a:p>
            <a:pPr marL="91440" marR="656590">
              <a:lnSpc>
                <a:spcPct val="100800"/>
              </a:lnSpc>
            </a:pPr>
            <a:r>
              <a:rPr sz="2600" b="1" spc="-25" dirty="0">
                <a:solidFill>
                  <a:srgbClr val="17305C"/>
                </a:solidFill>
                <a:latin typeface="Roboto"/>
                <a:cs typeface="Roboto"/>
              </a:rPr>
              <a:t>Зарегистрирован</a:t>
            </a:r>
            <a:r>
              <a:rPr sz="2600" b="1" spc="-10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b="1" dirty="0">
                <a:solidFill>
                  <a:srgbClr val="17305C"/>
                </a:solidFill>
                <a:latin typeface="Roboto"/>
                <a:cs typeface="Roboto"/>
              </a:rPr>
              <a:t>на</a:t>
            </a:r>
            <a:r>
              <a:rPr sz="2600" b="1" spc="-6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b="1" spc="-10" dirty="0">
                <a:solidFill>
                  <a:srgbClr val="17305C"/>
                </a:solidFill>
                <a:latin typeface="Roboto"/>
                <a:cs typeface="Roboto"/>
              </a:rPr>
              <a:t>территории</a:t>
            </a:r>
            <a:r>
              <a:rPr sz="2600" b="1" spc="-8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b="1" spc="-20" dirty="0">
                <a:solidFill>
                  <a:srgbClr val="17305C"/>
                </a:solidFill>
                <a:latin typeface="Roboto"/>
                <a:cs typeface="Roboto"/>
              </a:rPr>
              <a:t>Краснодарского</a:t>
            </a:r>
            <a:r>
              <a:rPr sz="2600" b="1" spc="-8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b="1" dirty="0">
                <a:solidFill>
                  <a:srgbClr val="17305C"/>
                </a:solidFill>
                <a:latin typeface="Roboto"/>
                <a:cs typeface="Roboto"/>
              </a:rPr>
              <a:t>края</a:t>
            </a:r>
            <a:r>
              <a:rPr sz="2600" b="1" spc="-7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в</a:t>
            </a:r>
            <a:r>
              <a:rPr sz="2600" spc="-6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spc="-10" dirty="0">
                <a:solidFill>
                  <a:srgbClr val="17305C"/>
                </a:solidFill>
                <a:latin typeface="Roboto"/>
                <a:cs typeface="Roboto"/>
              </a:rPr>
              <a:t>установленном </a:t>
            </a:r>
            <a:r>
              <a:rPr sz="2600" spc="-45" dirty="0">
                <a:solidFill>
                  <a:srgbClr val="17305C"/>
                </a:solidFill>
                <a:latin typeface="Roboto"/>
                <a:cs typeface="Roboto"/>
              </a:rPr>
              <a:t>законодательством </a:t>
            </a:r>
            <a:r>
              <a:rPr sz="2600" spc="-10" dirty="0">
                <a:solidFill>
                  <a:srgbClr val="17305C"/>
                </a:solidFill>
                <a:latin typeface="Roboto"/>
                <a:cs typeface="Roboto"/>
              </a:rPr>
              <a:t>порядке</a:t>
            </a:r>
            <a:endParaRPr sz="2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930"/>
              </a:spcBef>
            </a:pPr>
            <a:endParaRPr sz="2600">
              <a:latin typeface="Roboto"/>
              <a:cs typeface="Roboto"/>
            </a:endParaRPr>
          </a:p>
          <a:p>
            <a:pPr marL="154305">
              <a:lnSpc>
                <a:spcPct val="100000"/>
              </a:lnSpc>
            </a:pPr>
            <a:r>
              <a:rPr sz="2600" b="1" dirty="0">
                <a:solidFill>
                  <a:srgbClr val="17305C"/>
                </a:solidFill>
                <a:latin typeface="Roboto"/>
                <a:cs typeface="Roboto"/>
              </a:rPr>
              <a:t>Сведения</a:t>
            </a:r>
            <a:r>
              <a:rPr sz="2600" b="1" spc="-6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b="1" dirty="0">
                <a:solidFill>
                  <a:srgbClr val="17305C"/>
                </a:solidFill>
                <a:latin typeface="Roboto"/>
                <a:cs typeface="Roboto"/>
              </a:rPr>
              <a:t>о</a:t>
            </a:r>
            <a:r>
              <a:rPr sz="2600" b="1" spc="-2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b="1" dirty="0">
                <a:solidFill>
                  <a:srgbClr val="17305C"/>
                </a:solidFill>
                <a:latin typeface="Roboto"/>
                <a:cs typeface="Roboto"/>
              </a:rPr>
              <a:t>компании</a:t>
            </a:r>
            <a:r>
              <a:rPr sz="2600" b="1" spc="-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b="1" spc="-10" dirty="0">
                <a:solidFill>
                  <a:srgbClr val="17305C"/>
                </a:solidFill>
                <a:latin typeface="Roboto"/>
                <a:cs typeface="Roboto"/>
              </a:rPr>
              <a:t>содержатся</a:t>
            </a:r>
            <a:r>
              <a:rPr sz="2600" b="1" spc="-7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b="1" dirty="0">
                <a:solidFill>
                  <a:srgbClr val="17305C"/>
                </a:solidFill>
                <a:latin typeface="Roboto"/>
                <a:cs typeface="Roboto"/>
              </a:rPr>
              <a:t>в</a:t>
            </a:r>
            <a:r>
              <a:rPr sz="2600" b="1" spc="-2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b="1" dirty="0">
                <a:solidFill>
                  <a:srgbClr val="17305C"/>
                </a:solidFill>
                <a:latin typeface="Roboto"/>
                <a:cs typeface="Roboto"/>
              </a:rPr>
              <a:t>Едином</a:t>
            </a:r>
            <a:r>
              <a:rPr sz="2600" b="1" spc="-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b="1" dirty="0">
                <a:solidFill>
                  <a:srgbClr val="17305C"/>
                </a:solidFill>
                <a:latin typeface="Roboto"/>
                <a:cs typeface="Roboto"/>
              </a:rPr>
              <a:t>реестре</a:t>
            </a:r>
            <a:r>
              <a:rPr sz="2600" b="1" spc="-5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b="1" dirty="0">
                <a:solidFill>
                  <a:srgbClr val="17305C"/>
                </a:solidFill>
                <a:latin typeface="Roboto"/>
                <a:cs typeface="Roboto"/>
              </a:rPr>
              <a:t>субъектов</a:t>
            </a:r>
            <a:r>
              <a:rPr sz="2600" b="1" spc="-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b="1" spc="-25" dirty="0">
                <a:solidFill>
                  <a:srgbClr val="17305C"/>
                </a:solidFill>
                <a:latin typeface="Roboto"/>
                <a:cs typeface="Roboto"/>
              </a:rPr>
              <a:t>МСП</a:t>
            </a:r>
            <a:endParaRPr sz="2600">
              <a:latin typeface="Roboto"/>
              <a:cs typeface="Roboto"/>
            </a:endParaRPr>
          </a:p>
          <a:p>
            <a:pPr marL="154305">
              <a:lnSpc>
                <a:spcPct val="100000"/>
              </a:lnSpc>
              <a:spcBef>
                <a:spcPts val="40"/>
              </a:spcBef>
            </a:pP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на</a:t>
            </a:r>
            <a:r>
              <a:rPr sz="2600" spc="9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сайте</a:t>
            </a:r>
            <a:r>
              <a:rPr sz="2600" spc="10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Федеральной</a:t>
            </a:r>
            <a:r>
              <a:rPr sz="2600" spc="9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налоговой</a:t>
            </a:r>
            <a:r>
              <a:rPr sz="2600" spc="10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службы</a:t>
            </a:r>
            <a:r>
              <a:rPr sz="2600" spc="8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spc="-10" dirty="0">
                <a:solidFill>
                  <a:srgbClr val="17305C"/>
                </a:solidFill>
                <a:latin typeface="Roboto"/>
                <a:cs typeface="Roboto"/>
              </a:rPr>
              <a:t>(https://rmsp.nalog.ru)</a:t>
            </a:r>
            <a:endParaRPr sz="2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085"/>
              </a:spcBef>
            </a:pPr>
            <a:endParaRPr sz="2600">
              <a:latin typeface="Roboto"/>
              <a:cs typeface="Roboto"/>
            </a:endParaRPr>
          </a:p>
          <a:p>
            <a:pPr marL="12700" marR="135255">
              <a:lnSpc>
                <a:spcPct val="101200"/>
              </a:lnSpc>
            </a:pP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Компания</a:t>
            </a:r>
            <a:r>
              <a:rPr sz="2600" spc="-3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не</a:t>
            </a:r>
            <a:r>
              <a:rPr sz="2600" spc="-2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spc="-30" dirty="0">
                <a:solidFill>
                  <a:srgbClr val="17305C"/>
                </a:solidFill>
                <a:latin typeface="Roboto"/>
                <a:cs typeface="Roboto"/>
              </a:rPr>
              <a:t>осуществляет</a:t>
            </a:r>
            <a:r>
              <a:rPr sz="2600" spc="-4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spc="-10" dirty="0">
                <a:solidFill>
                  <a:srgbClr val="17305C"/>
                </a:solidFill>
                <a:latin typeface="Roboto"/>
                <a:cs typeface="Roboto"/>
              </a:rPr>
              <a:t>запрещенные</a:t>
            </a:r>
            <a:r>
              <a:rPr sz="2600" spc="-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spc="-45" dirty="0">
                <a:solidFill>
                  <a:srgbClr val="17305C"/>
                </a:solidFill>
                <a:latin typeface="Roboto"/>
                <a:cs typeface="Roboto"/>
              </a:rPr>
              <a:t>законодательством</a:t>
            </a:r>
            <a:r>
              <a:rPr sz="2600" spc="-6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spc="-10" dirty="0">
                <a:solidFill>
                  <a:srgbClr val="17305C"/>
                </a:solidFill>
                <a:latin typeface="Roboto"/>
                <a:cs typeface="Roboto"/>
              </a:rPr>
              <a:t>Российской </a:t>
            </a: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Федерации</a:t>
            </a:r>
            <a:r>
              <a:rPr sz="2600" spc="-5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виды</a:t>
            </a:r>
            <a:r>
              <a:rPr sz="2600" spc="-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spc="-20" dirty="0">
                <a:solidFill>
                  <a:srgbClr val="17305C"/>
                </a:solidFill>
                <a:latin typeface="Roboto"/>
                <a:cs typeface="Roboto"/>
              </a:rPr>
              <a:t>деятельности,</a:t>
            </a:r>
            <a:r>
              <a:rPr sz="2600" spc="-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а</a:t>
            </a:r>
            <a:r>
              <a:rPr sz="2600" spc="-2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также</a:t>
            </a:r>
            <a:r>
              <a:rPr sz="2600" spc="-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не</a:t>
            </a:r>
            <a:r>
              <a:rPr sz="2600" spc="-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spc="-50" dirty="0">
                <a:solidFill>
                  <a:srgbClr val="17305C"/>
                </a:solidFill>
                <a:latin typeface="Roboto"/>
                <a:cs typeface="Roboto"/>
              </a:rPr>
              <a:t>находится</a:t>
            </a:r>
            <a:r>
              <a:rPr sz="2600" spc="-2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в</a:t>
            </a:r>
            <a:r>
              <a:rPr sz="2600" spc="-2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spc="-10" dirty="0">
                <a:solidFill>
                  <a:srgbClr val="17305C"/>
                </a:solidFill>
                <a:latin typeface="Roboto"/>
                <a:cs typeface="Roboto"/>
              </a:rPr>
              <a:t>стадии</a:t>
            </a:r>
            <a:r>
              <a:rPr sz="2600" spc="-3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spc="-10" dirty="0">
                <a:solidFill>
                  <a:srgbClr val="17305C"/>
                </a:solidFill>
                <a:latin typeface="Roboto"/>
                <a:cs typeface="Roboto"/>
              </a:rPr>
              <a:t>ликвидации </a:t>
            </a:r>
            <a:r>
              <a:rPr sz="2600" dirty="0">
                <a:solidFill>
                  <a:srgbClr val="17305C"/>
                </a:solidFill>
                <a:latin typeface="Roboto"/>
                <a:cs typeface="Roboto"/>
              </a:rPr>
              <a:t>(прекращения)</a:t>
            </a:r>
            <a:r>
              <a:rPr sz="2600" spc="-12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600" spc="-10" dirty="0">
                <a:solidFill>
                  <a:srgbClr val="17305C"/>
                </a:solidFill>
                <a:latin typeface="Roboto"/>
                <a:cs typeface="Roboto"/>
              </a:rPr>
              <a:t>деятельности</a:t>
            </a:r>
            <a:endParaRPr sz="2600">
              <a:latin typeface="Roboto"/>
              <a:cs typeface="Robo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89657" y="5997575"/>
            <a:ext cx="666750" cy="517525"/>
            <a:chOff x="2089657" y="5997575"/>
            <a:chExt cx="666750" cy="517525"/>
          </a:xfrm>
        </p:grpSpPr>
        <p:sp>
          <p:nvSpPr>
            <p:cNvPr id="15" name="object 15"/>
            <p:cNvSpPr/>
            <p:nvPr/>
          </p:nvSpPr>
          <p:spPr>
            <a:xfrm>
              <a:off x="2402204" y="5997575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631" y="0"/>
                  </a:moveTo>
                  <a:lnTo>
                    <a:pt x="36702" y="58927"/>
                  </a:lnTo>
                  <a:lnTo>
                    <a:pt x="194690" y="216915"/>
                  </a:lnTo>
                  <a:lnTo>
                    <a:pt x="0" y="216915"/>
                  </a:lnTo>
                  <a:lnTo>
                    <a:pt x="0" y="300354"/>
                  </a:lnTo>
                  <a:lnTo>
                    <a:pt x="194690" y="300354"/>
                  </a:lnTo>
                  <a:lnTo>
                    <a:pt x="36702" y="458342"/>
                  </a:lnTo>
                  <a:lnTo>
                    <a:pt x="95631" y="517271"/>
                  </a:lnTo>
                  <a:lnTo>
                    <a:pt x="354202" y="258572"/>
                  </a:lnTo>
                  <a:lnTo>
                    <a:pt x="95631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89657" y="6214587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20">
                  <a:moveTo>
                    <a:pt x="270865" y="0"/>
                  </a:moveTo>
                  <a:lnTo>
                    <a:pt x="0" y="0"/>
                  </a:lnTo>
                  <a:lnTo>
                    <a:pt x="0" y="83342"/>
                  </a:lnTo>
                  <a:lnTo>
                    <a:pt x="270865" y="83342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7691" y="3514419"/>
            <a:ext cx="12245340" cy="546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17305C"/>
                </a:solidFill>
                <a:latin typeface="Roboto"/>
                <a:cs typeface="Roboto"/>
              </a:rPr>
              <a:t>Центра</a:t>
            </a:r>
            <a:r>
              <a:rPr sz="4000" b="1" spc="-18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4000" b="1" spc="-20" dirty="0">
                <a:solidFill>
                  <a:srgbClr val="17305C"/>
                </a:solidFill>
                <a:latin typeface="Roboto"/>
                <a:cs typeface="Roboto"/>
              </a:rPr>
              <a:t>поддержки</a:t>
            </a:r>
            <a:r>
              <a:rPr sz="4000" b="1" spc="-18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4000" b="1" spc="-30" dirty="0">
                <a:solidFill>
                  <a:srgbClr val="17305C"/>
                </a:solidFill>
                <a:latin typeface="Roboto"/>
                <a:cs typeface="Roboto"/>
              </a:rPr>
              <a:t>экспорта</a:t>
            </a:r>
            <a:r>
              <a:rPr sz="4000" b="1" spc="-18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4000" b="1" spc="-30" dirty="0">
                <a:solidFill>
                  <a:srgbClr val="17305C"/>
                </a:solidFill>
                <a:latin typeface="Roboto"/>
                <a:cs typeface="Roboto"/>
              </a:rPr>
              <a:t>Краснодарского</a:t>
            </a:r>
            <a:r>
              <a:rPr sz="4000" b="1" spc="-1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4000" b="1" spc="-20" dirty="0">
                <a:solidFill>
                  <a:srgbClr val="17305C"/>
                </a:solidFill>
                <a:latin typeface="Roboto"/>
                <a:cs typeface="Roboto"/>
              </a:rPr>
              <a:t>края</a:t>
            </a:r>
            <a:endParaRPr sz="4000" dirty="0">
              <a:latin typeface="Roboto"/>
              <a:cs typeface="Roboto"/>
            </a:endParaRPr>
          </a:p>
          <a:p>
            <a:pPr marL="127000">
              <a:lnSpc>
                <a:spcPct val="100000"/>
              </a:lnSpc>
              <a:spcBef>
                <a:spcPts val="4300"/>
              </a:spcBef>
            </a:pPr>
            <a:r>
              <a:rPr sz="4000" dirty="0">
                <a:solidFill>
                  <a:srgbClr val="17305C"/>
                </a:solidFill>
                <a:latin typeface="Roboto"/>
                <a:cs typeface="Roboto"/>
              </a:rPr>
              <a:t>г.</a:t>
            </a:r>
            <a:r>
              <a:rPr sz="4000" spc="-22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4000" spc="-35" dirty="0">
                <a:solidFill>
                  <a:srgbClr val="17305C"/>
                </a:solidFill>
                <a:latin typeface="Roboto"/>
                <a:cs typeface="Roboto"/>
              </a:rPr>
              <a:t>Краснодар,</a:t>
            </a:r>
            <a:r>
              <a:rPr sz="4000" spc="-15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4000" spc="-20" dirty="0">
                <a:solidFill>
                  <a:srgbClr val="17305C"/>
                </a:solidFill>
                <a:latin typeface="Roboto"/>
                <a:cs typeface="Roboto"/>
              </a:rPr>
              <a:t>ул.</a:t>
            </a:r>
            <a:r>
              <a:rPr sz="4000" spc="-25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4000" spc="-10" dirty="0">
                <a:solidFill>
                  <a:srgbClr val="17305C"/>
                </a:solidFill>
                <a:latin typeface="Roboto"/>
                <a:cs typeface="Roboto"/>
              </a:rPr>
              <a:t>Трамвайная</a:t>
            </a:r>
            <a:endParaRPr sz="4000" dirty="0">
              <a:latin typeface="Roboto"/>
              <a:cs typeface="Roboto"/>
            </a:endParaRPr>
          </a:p>
          <a:p>
            <a:pPr marL="127000">
              <a:lnSpc>
                <a:spcPct val="100000"/>
              </a:lnSpc>
            </a:pPr>
            <a:r>
              <a:rPr sz="4000" dirty="0">
                <a:solidFill>
                  <a:srgbClr val="17305C"/>
                </a:solidFill>
                <a:latin typeface="Roboto"/>
                <a:cs typeface="Roboto"/>
              </a:rPr>
              <a:t>2/6,</a:t>
            </a:r>
            <a:r>
              <a:rPr sz="4000" spc="-21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4000" dirty="0">
                <a:solidFill>
                  <a:srgbClr val="17305C"/>
                </a:solidFill>
                <a:latin typeface="Roboto"/>
                <a:cs typeface="Roboto"/>
              </a:rPr>
              <a:t>БЦ</a:t>
            </a:r>
            <a:r>
              <a:rPr sz="4000" spc="-15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4000" spc="-10" dirty="0">
                <a:solidFill>
                  <a:srgbClr val="17305C"/>
                </a:solidFill>
                <a:latin typeface="Roboto"/>
                <a:cs typeface="Roboto"/>
              </a:rPr>
              <a:t>«Меркурий»,</a:t>
            </a:r>
            <a:r>
              <a:rPr sz="4000" spc="-15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4000" spc="-275" dirty="0">
                <a:solidFill>
                  <a:srgbClr val="17305C"/>
                </a:solidFill>
                <a:latin typeface="Roboto"/>
                <a:cs typeface="Roboto"/>
              </a:rPr>
              <a:t>офис</a:t>
            </a:r>
            <a:r>
              <a:rPr sz="4000" spc="-18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4000" spc="-25" dirty="0">
                <a:solidFill>
                  <a:srgbClr val="17305C"/>
                </a:solidFill>
                <a:latin typeface="Roboto"/>
                <a:cs typeface="Roboto"/>
              </a:rPr>
              <a:t>407</a:t>
            </a:r>
            <a:endParaRPr sz="40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40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Roboto"/>
              <a:cs typeface="Roboto"/>
            </a:endParaRPr>
          </a:p>
          <a:p>
            <a:pPr marR="6924675" algn="r">
              <a:lnSpc>
                <a:spcPct val="100000"/>
              </a:lnSpc>
            </a:pPr>
            <a:r>
              <a:rPr sz="4000" dirty="0">
                <a:solidFill>
                  <a:srgbClr val="17305C"/>
                </a:solidFill>
                <a:latin typeface="Roboto"/>
                <a:cs typeface="Roboto"/>
              </a:rPr>
              <a:t>Тел.</a:t>
            </a:r>
            <a:r>
              <a:rPr sz="4000" spc="2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4000" dirty="0">
                <a:solidFill>
                  <a:srgbClr val="17305C"/>
                </a:solidFill>
                <a:latin typeface="Roboto"/>
                <a:cs typeface="Roboto"/>
              </a:rPr>
              <a:t>+7</a:t>
            </a:r>
            <a:r>
              <a:rPr sz="4000" spc="3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4000" dirty="0">
                <a:solidFill>
                  <a:srgbClr val="17305C"/>
                </a:solidFill>
                <a:latin typeface="Roboto"/>
                <a:cs typeface="Roboto"/>
              </a:rPr>
              <a:t>(989)</a:t>
            </a:r>
            <a:r>
              <a:rPr sz="4000" spc="4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4000" spc="-370" dirty="0">
                <a:solidFill>
                  <a:srgbClr val="17305C"/>
                </a:solidFill>
                <a:latin typeface="Roboto"/>
                <a:cs typeface="Roboto"/>
              </a:rPr>
              <a:t>818-</a:t>
            </a:r>
            <a:r>
              <a:rPr sz="4000" spc="-425" dirty="0">
                <a:solidFill>
                  <a:srgbClr val="17305C"/>
                </a:solidFill>
                <a:latin typeface="Roboto"/>
                <a:cs typeface="Roboto"/>
              </a:rPr>
              <a:t>23-</a:t>
            </a:r>
            <a:r>
              <a:rPr sz="4000" spc="-25" dirty="0">
                <a:solidFill>
                  <a:srgbClr val="17305C"/>
                </a:solidFill>
                <a:latin typeface="Roboto"/>
                <a:cs typeface="Roboto"/>
              </a:rPr>
              <a:t>33</a:t>
            </a:r>
            <a:endParaRPr sz="4000" dirty="0">
              <a:latin typeface="Roboto"/>
              <a:cs typeface="Roboto"/>
            </a:endParaRPr>
          </a:p>
          <a:p>
            <a:pPr marR="6892925" algn="r">
              <a:lnSpc>
                <a:spcPct val="100000"/>
              </a:lnSpc>
              <a:spcBef>
                <a:spcPts val="5"/>
              </a:spcBef>
            </a:pPr>
            <a:r>
              <a:rPr sz="4000" dirty="0">
                <a:solidFill>
                  <a:srgbClr val="17305C"/>
                </a:solidFill>
                <a:latin typeface="Roboto"/>
                <a:cs typeface="Roboto"/>
              </a:rPr>
              <a:t>+7</a:t>
            </a:r>
            <a:r>
              <a:rPr sz="4000" spc="5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4000" dirty="0">
                <a:solidFill>
                  <a:srgbClr val="17305C"/>
                </a:solidFill>
                <a:latin typeface="Roboto"/>
                <a:cs typeface="Roboto"/>
              </a:rPr>
              <a:t>(861)</a:t>
            </a:r>
            <a:r>
              <a:rPr sz="4000" spc="5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4000" spc="-365" dirty="0">
                <a:solidFill>
                  <a:srgbClr val="17305C"/>
                </a:solidFill>
                <a:latin typeface="Roboto"/>
                <a:cs typeface="Roboto"/>
              </a:rPr>
              <a:t>231-</a:t>
            </a:r>
            <a:r>
              <a:rPr sz="4000" spc="-420" dirty="0">
                <a:solidFill>
                  <a:srgbClr val="17305C"/>
                </a:solidFill>
                <a:latin typeface="Roboto"/>
                <a:cs typeface="Roboto"/>
              </a:rPr>
              <a:t>10-</a:t>
            </a:r>
            <a:r>
              <a:rPr sz="4000" spc="-25" dirty="0">
                <a:solidFill>
                  <a:srgbClr val="17305C"/>
                </a:solidFill>
                <a:latin typeface="Roboto"/>
                <a:cs typeface="Roboto"/>
              </a:rPr>
              <a:t>60</a:t>
            </a:r>
            <a:endParaRPr sz="4000" dirty="0">
              <a:latin typeface="Roboto"/>
              <a:cs typeface="Roboto"/>
            </a:endParaRPr>
          </a:p>
          <a:p>
            <a:pPr marL="127000">
              <a:lnSpc>
                <a:spcPct val="100000"/>
              </a:lnSpc>
            </a:pPr>
            <a:r>
              <a:rPr sz="4000" spc="-10" dirty="0">
                <a:solidFill>
                  <a:srgbClr val="17305C"/>
                </a:solidFill>
                <a:latin typeface="Roboto"/>
                <a:cs typeface="Roboto"/>
                <a:hlinkClick r:id="rId2"/>
              </a:rPr>
              <a:t>www.kubanexport.ru</a:t>
            </a:r>
            <a:endParaRPr sz="4000" dirty="0">
              <a:latin typeface="Roboto"/>
              <a:cs typeface="Roboto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C920F9-1B28-6B19-F8E7-E53A63DE4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0" y="4381500"/>
            <a:ext cx="3747483" cy="37580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75792" y="1594992"/>
            <a:ext cx="3705225" cy="25050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183" y="8484603"/>
            <a:ext cx="1520941" cy="16252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090801" y="8239886"/>
            <a:ext cx="666750" cy="517525"/>
            <a:chOff x="2090801" y="8239886"/>
            <a:chExt cx="666750" cy="517525"/>
          </a:xfrm>
        </p:grpSpPr>
        <p:sp>
          <p:nvSpPr>
            <p:cNvPr id="5" name="object 5"/>
            <p:cNvSpPr/>
            <p:nvPr/>
          </p:nvSpPr>
          <p:spPr>
            <a:xfrm>
              <a:off x="2403348" y="8239886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631" y="0"/>
                  </a:moveTo>
                  <a:lnTo>
                    <a:pt x="36702" y="58928"/>
                  </a:lnTo>
                  <a:lnTo>
                    <a:pt x="194690" y="216916"/>
                  </a:lnTo>
                  <a:lnTo>
                    <a:pt x="0" y="216916"/>
                  </a:lnTo>
                  <a:lnTo>
                    <a:pt x="0" y="300228"/>
                  </a:lnTo>
                  <a:lnTo>
                    <a:pt x="194690" y="300228"/>
                  </a:lnTo>
                  <a:lnTo>
                    <a:pt x="36702" y="458343"/>
                  </a:lnTo>
                  <a:lnTo>
                    <a:pt x="95631" y="517271"/>
                  </a:lnTo>
                  <a:lnTo>
                    <a:pt x="354202" y="258572"/>
                  </a:lnTo>
                  <a:lnTo>
                    <a:pt x="95631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90801" y="8456772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20">
                  <a:moveTo>
                    <a:pt x="270865" y="0"/>
                  </a:moveTo>
                  <a:lnTo>
                    <a:pt x="0" y="0"/>
                  </a:lnTo>
                  <a:lnTo>
                    <a:pt x="0" y="83342"/>
                  </a:lnTo>
                  <a:lnTo>
                    <a:pt x="270865" y="83342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39542" y="2454351"/>
            <a:ext cx="9137650" cy="63303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60"/>
              </a:spcBef>
            </a:pP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Семинары,</a:t>
            </a:r>
            <a:r>
              <a:rPr sz="3300" spc="-9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вебинары,</a:t>
            </a:r>
            <a:r>
              <a:rPr sz="3300" spc="-7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80" dirty="0">
                <a:solidFill>
                  <a:srgbClr val="17305C"/>
                </a:solidFill>
                <a:latin typeface="Roboto"/>
                <a:cs typeface="Roboto"/>
              </a:rPr>
              <a:t>мастер-</a:t>
            </a:r>
            <a:r>
              <a:rPr sz="3300" spc="-30" dirty="0">
                <a:solidFill>
                  <a:srgbClr val="17305C"/>
                </a:solidFill>
                <a:latin typeface="Roboto"/>
                <a:cs typeface="Roboto"/>
              </a:rPr>
              <a:t>классы,</a:t>
            </a:r>
            <a:r>
              <a:rPr sz="3300" spc="-9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круглые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столы</a:t>
            </a:r>
            <a:r>
              <a:rPr sz="3300" spc="-8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и</a:t>
            </a:r>
            <a:r>
              <a:rPr sz="3300" spc="-10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75" dirty="0">
                <a:solidFill>
                  <a:srgbClr val="17305C"/>
                </a:solidFill>
                <a:latin typeface="Roboto"/>
                <a:cs typeface="Roboto"/>
              </a:rPr>
              <a:t>конференции</a:t>
            </a:r>
            <a:r>
              <a:rPr sz="3300" spc="-10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по</a:t>
            </a:r>
            <a:r>
              <a:rPr sz="3300" spc="-9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экспорту</a:t>
            </a:r>
            <a:endParaRPr sz="33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3300">
              <a:latin typeface="Roboto"/>
              <a:cs typeface="Roboto"/>
            </a:endParaRPr>
          </a:p>
          <a:p>
            <a:pPr marL="38100" marR="548005">
              <a:lnSpc>
                <a:spcPct val="101200"/>
              </a:lnSpc>
              <a:spcBef>
                <a:spcPts val="5"/>
              </a:spcBef>
            </a:pPr>
            <a:r>
              <a:rPr sz="3300" spc="-25" dirty="0">
                <a:solidFill>
                  <a:srgbClr val="17305C"/>
                </a:solidFill>
                <a:latin typeface="Roboto"/>
                <a:cs typeface="Roboto"/>
              </a:rPr>
              <a:t>Образовательный</a:t>
            </a:r>
            <a:r>
              <a:rPr sz="3300" spc="-1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проект</a:t>
            </a:r>
            <a:r>
              <a:rPr sz="3300" spc="-10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по</a:t>
            </a:r>
            <a:r>
              <a:rPr sz="3300" spc="-12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55" dirty="0">
                <a:solidFill>
                  <a:srgbClr val="17305C"/>
                </a:solidFill>
                <a:latin typeface="Roboto"/>
                <a:cs typeface="Roboto"/>
              </a:rPr>
              <a:t>методике</a:t>
            </a:r>
            <a:r>
              <a:rPr sz="3300" spc="-10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25" dirty="0">
                <a:solidFill>
                  <a:srgbClr val="17305C"/>
                </a:solidFill>
                <a:latin typeface="Roboto"/>
                <a:cs typeface="Roboto"/>
              </a:rPr>
              <a:t>РЭЦ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(семинары,</a:t>
            </a:r>
            <a:r>
              <a:rPr sz="3300" spc="-12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программа</a:t>
            </a:r>
            <a:r>
              <a:rPr sz="3300" spc="-8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60" dirty="0">
                <a:solidFill>
                  <a:srgbClr val="17305C"/>
                </a:solidFill>
                <a:latin typeface="Roboto"/>
                <a:cs typeface="Roboto"/>
              </a:rPr>
              <a:t>Мини-</a:t>
            </a:r>
            <a:r>
              <a:rPr sz="3300" spc="-20" dirty="0">
                <a:solidFill>
                  <a:srgbClr val="17305C"/>
                </a:solidFill>
                <a:latin typeface="Roboto"/>
                <a:cs typeface="Roboto"/>
              </a:rPr>
              <a:t>MBA)</a:t>
            </a:r>
            <a:endParaRPr sz="33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3300">
              <a:latin typeface="Roboto"/>
              <a:cs typeface="Roboto"/>
            </a:endParaRPr>
          </a:p>
          <a:p>
            <a:pPr marL="146685" marR="565150">
              <a:lnSpc>
                <a:spcPct val="100899"/>
              </a:lnSpc>
            </a:pP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Повышение</a:t>
            </a:r>
            <a:r>
              <a:rPr sz="3300" spc="2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компетенций</a:t>
            </a:r>
            <a:r>
              <a:rPr sz="3300" spc="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представителей </a:t>
            </a:r>
            <a:r>
              <a:rPr sz="3300" spc="-20" dirty="0">
                <a:solidFill>
                  <a:srgbClr val="17305C"/>
                </a:solidFill>
                <a:latin typeface="Roboto"/>
                <a:cs typeface="Roboto"/>
              </a:rPr>
              <a:t>администраций</a:t>
            </a:r>
            <a:r>
              <a:rPr sz="3300" spc="-1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МО,</a:t>
            </a:r>
            <a:r>
              <a:rPr sz="3300" spc="-7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акселерационная</a:t>
            </a:r>
            <a:endParaRPr sz="3300">
              <a:latin typeface="Roboto"/>
              <a:cs typeface="Roboto"/>
            </a:endParaRPr>
          </a:p>
          <a:p>
            <a:pPr marL="146685">
              <a:lnSpc>
                <a:spcPct val="100000"/>
              </a:lnSpc>
              <a:spcBef>
                <a:spcPts val="50"/>
              </a:spcBef>
            </a:pP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программа</a:t>
            </a:r>
            <a:r>
              <a:rPr sz="3300" spc="-1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30" dirty="0">
                <a:solidFill>
                  <a:srgbClr val="17305C"/>
                </a:solidFill>
                <a:latin typeface="Roboto"/>
                <a:cs typeface="Roboto"/>
              </a:rPr>
              <a:t>«Экспортный</a:t>
            </a:r>
            <a:r>
              <a:rPr sz="3300" spc="-1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бустер»</a:t>
            </a:r>
            <a:endParaRPr sz="33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3300">
              <a:latin typeface="Roboto"/>
              <a:cs typeface="Roboto"/>
            </a:endParaRPr>
          </a:p>
          <a:p>
            <a:pPr marL="170815" marR="482600">
              <a:lnSpc>
                <a:spcPct val="100899"/>
              </a:lnSpc>
            </a:pP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Анализ</a:t>
            </a:r>
            <a:r>
              <a:rPr sz="3300" spc="-7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перспектив</a:t>
            </a:r>
            <a:r>
              <a:rPr sz="3300" spc="-9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35" dirty="0">
                <a:solidFill>
                  <a:srgbClr val="17305C"/>
                </a:solidFill>
                <a:latin typeface="Roboto"/>
                <a:cs typeface="Roboto"/>
              </a:rPr>
              <a:t>выхода</a:t>
            </a:r>
            <a:r>
              <a:rPr sz="3300" spc="-8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на</a:t>
            </a:r>
            <a:r>
              <a:rPr sz="3300" spc="-5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конкретный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рынок</a:t>
            </a:r>
            <a:r>
              <a:rPr sz="3300" spc="-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конкретного</a:t>
            </a:r>
            <a:r>
              <a:rPr sz="3300" spc="-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МСП,</a:t>
            </a:r>
            <a:r>
              <a:rPr sz="3300" spc="-5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анализ</a:t>
            </a:r>
            <a:r>
              <a:rPr sz="3300" spc="-4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барьеров</a:t>
            </a:r>
            <a:endParaRPr sz="3300">
              <a:latin typeface="Roboto"/>
              <a:cs typeface="Robo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5190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100"/>
              </a:spcBef>
            </a:pPr>
            <a:r>
              <a:rPr dirty="0"/>
              <a:t>Аналитика</a:t>
            </a:r>
            <a:r>
              <a:rPr spc="-30" dirty="0"/>
              <a:t> </a:t>
            </a:r>
            <a:r>
              <a:rPr dirty="0"/>
              <a:t>и</a:t>
            </a:r>
            <a:r>
              <a:rPr spc="-5" dirty="0"/>
              <a:t> </a:t>
            </a:r>
            <a:r>
              <a:rPr spc="-10" dirty="0"/>
              <a:t>обучение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075433" y="2771139"/>
            <a:ext cx="666750" cy="517525"/>
            <a:chOff x="2075433" y="2771139"/>
            <a:chExt cx="666750" cy="517525"/>
          </a:xfrm>
        </p:grpSpPr>
        <p:sp>
          <p:nvSpPr>
            <p:cNvPr id="10" name="object 10"/>
            <p:cNvSpPr/>
            <p:nvPr/>
          </p:nvSpPr>
          <p:spPr>
            <a:xfrm>
              <a:off x="2387980" y="2771139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504" y="0"/>
                  </a:moveTo>
                  <a:lnTo>
                    <a:pt x="36575" y="58927"/>
                  </a:lnTo>
                  <a:lnTo>
                    <a:pt x="194691" y="217042"/>
                  </a:lnTo>
                  <a:lnTo>
                    <a:pt x="0" y="217042"/>
                  </a:lnTo>
                  <a:lnTo>
                    <a:pt x="0" y="300354"/>
                  </a:lnTo>
                  <a:lnTo>
                    <a:pt x="194691" y="300354"/>
                  </a:lnTo>
                  <a:lnTo>
                    <a:pt x="36575" y="458342"/>
                  </a:lnTo>
                  <a:lnTo>
                    <a:pt x="95504" y="517270"/>
                  </a:lnTo>
                  <a:lnTo>
                    <a:pt x="354202" y="258699"/>
                  </a:lnTo>
                  <a:lnTo>
                    <a:pt x="95504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75433" y="2988151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19">
                  <a:moveTo>
                    <a:pt x="270865" y="0"/>
                  </a:moveTo>
                  <a:lnTo>
                    <a:pt x="0" y="0"/>
                  </a:lnTo>
                  <a:lnTo>
                    <a:pt x="0" y="83343"/>
                  </a:lnTo>
                  <a:lnTo>
                    <a:pt x="270865" y="83343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064766" y="4367657"/>
            <a:ext cx="666750" cy="517525"/>
            <a:chOff x="2064766" y="4367657"/>
            <a:chExt cx="666750" cy="517525"/>
          </a:xfrm>
        </p:grpSpPr>
        <p:sp>
          <p:nvSpPr>
            <p:cNvPr id="13" name="object 13"/>
            <p:cNvSpPr/>
            <p:nvPr/>
          </p:nvSpPr>
          <p:spPr>
            <a:xfrm>
              <a:off x="2377313" y="4367657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504" y="0"/>
                  </a:moveTo>
                  <a:lnTo>
                    <a:pt x="36575" y="58927"/>
                  </a:lnTo>
                  <a:lnTo>
                    <a:pt x="194691" y="216915"/>
                  </a:lnTo>
                  <a:lnTo>
                    <a:pt x="0" y="216915"/>
                  </a:lnTo>
                  <a:lnTo>
                    <a:pt x="0" y="300354"/>
                  </a:lnTo>
                  <a:lnTo>
                    <a:pt x="194691" y="300354"/>
                  </a:lnTo>
                  <a:lnTo>
                    <a:pt x="36575" y="458342"/>
                  </a:lnTo>
                  <a:lnTo>
                    <a:pt x="95504" y="517270"/>
                  </a:lnTo>
                  <a:lnTo>
                    <a:pt x="354203" y="258571"/>
                  </a:lnTo>
                  <a:lnTo>
                    <a:pt x="95504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4766" y="4584669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20">
                  <a:moveTo>
                    <a:pt x="270865" y="0"/>
                  </a:moveTo>
                  <a:lnTo>
                    <a:pt x="0" y="0"/>
                  </a:lnTo>
                  <a:lnTo>
                    <a:pt x="0" y="83342"/>
                  </a:lnTo>
                  <a:lnTo>
                    <a:pt x="270865" y="83342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083054" y="6334505"/>
            <a:ext cx="666750" cy="517525"/>
            <a:chOff x="2083054" y="6334505"/>
            <a:chExt cx="666750" cy="517525"/>
          </a:xfrm>
        </p:grpSpPr>
        <p:sp>
          <p:nvSpPr>
            <p:cNvPr id="16" name="object 16"/>
            <p:cNvSpPr/>
            <p:nvPr/>
          </p:nvSpPr>
          <p:spPr>
            <a:xfrm>
              <a:off x="2395601" y="6334505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631" y="0"/>
                  </a:moveTo>
                  <a:lnTo>
                    <a:pt x="36703" y="58928"/>
                  </a:lnTo>
                  <a:lnTo>
                    <a:pt x="194691" y="217043"/>
                  </a:lnTo>
                  <a:lnTo>
                    <a:pt x="0" y="217043"/>
                  </a:lnTo>
                  <a:lnTo>
                    <a:pt x="0" y="300355"/>
                  </a:lnTo>
                  <a:lnTo>
                    <a:pt x="194691" y="300355"/>
                  </a:lnTo>
                  <a:lnTo>
                    <a:pt x="36703" y="458470"/>
                  </a:lnTo>
                  <a:lnTo>
                    <a:pt x="95631" y="517398"/>
                  </a:lnTo>
                  <a:lnTo>
                    <a:pt x="354203" y="258699"/>
                  </a:lnTo>
                  <a:lnTo>
                    <a:pt x="95631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83054" y="6551518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20">
                  <a:moveTo>
                    <a:pt x="270865" y="0"/>
                  </a:moveTo>
                  <a:lnTo>
                    <a:pt x="0" y="0"/>
                  </a:lnTo>
                  <a:lnTo>
                    <a:pt x="0" y="83342"/>
                  </a:lnTo>
                  <a:lnTo>
                    <a:pt x="270865" y="83342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75792" y="7289101"/>
            <a:ext cx="3771900" cy="27432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35661" y="4334002"/>
            <a:ext cx="3743325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30710"/>
            <a:ext cx="979556" cy="8562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079860" y="7290943"/>
            <a:ext cx="317817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1820" marR="5080" indent="-579120">
              <a:lnSpc>
                <a:spcPct val="100000"/>
              </a:lnSpc>
              <a:spcBef>
                <a:spcPts val="100"/>
              </a:spcBef>
            </a:pPr>
            <a:r>
              <a:rPr sz="2300" i="1" spc="-85" dirty="0">
                <a:solidFill>
                  <a:srgbClr val="17305C"/>
                </a:solidFill>
                <a:latin typeface="Roboto"/>
                <a:cs typeface="Roboto"/>
              </a:rPr>
              <a:t>QR</a:t>
            </a:r>
            <a:r>
              <a:rPr sz="2300" i="1" spc="-14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130" dirty="0">
                <a:solidFill>
                  <a:srgbClr val="17305C"/>
                </a:solidFill>
                <a:latin typeface="Roboto"/>
                <a:cs typeface="Roboto"/>
              </a:rPr>
              <a:t>код</a:t>
            </a:r>
            <a:r>
              <a:rPr sz="2300" i="1" spc="-1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80" dirty="0">
                <a:solidFill>
                  <a:srgbClr val="17305C"/>
                </a:solidFill>
                <a:latin typeface="Roboto"/>
                <a:cs typeface="Roboto"/>
              </a:rPr>
              <a:t>для</a:t>
            </a:r>
            <a:r>
              <a:rPr sz="2300" i="1" spc="-9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65" dirty="0">
                <a:solidFill>
                  <a:srgbClr val="17305C"/>
                </a:solidFill>
                <a:latin typeface="Roboto"/>
                <a:cs typeface="Roboto"/>
              </a:rPr>
              <a:t>регистрации </a:t>
            </a:r>
            <a:r>
              <a:rPr sz="2300" i="1" dirty="0">
                <a:solidFill>
                  <a:srgbClr val="17305C"/>
                </a:solidFill>
                <a:latin typeface="Roboto"/>
                <a:cs typeface="Roboto"/>
              </a:rPr>
              <a:t>на</a:t>
            </a:r>
            <a:r>
              <a:rPr sz="2300" i="1" spc="-1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10" dirty="0">
                <a:solidFill>
                  <a:srgbClr val="17305C"/>
                </a:solidFill>
                <a:latin typeface="Roboto"/>
                <a:cs typeface="Roboto"/>
              </a:rPr>
              <a:t>мероприятия</a:t>
            </a:r>
            <a:endParaRPr sz="230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1373" y="2684144"/>
            <a:ext cx="3618229" cy="446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Иран</a:t>
            </a:r>
            <a:r>
              <a:rPr sz="3300" spc="15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585" dirty="0">
                <a:solidFill>
                  <a:srgbClr val="17305C"/>
                </a:solidFill>
                <a:latin typeface="Roboto"/>
                <a:cs typeface="Roboto"/>
              </a:rPr>
              <a:t>-</a:t>
            </a:r>
            <a:r>
              <a:rPr sz="3300" spc="-46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b="1" dirty="0">
                <a:solidFill>
                  <a:srgbClr val="17305C"/>
                </a:solidFill>
                <a:latin typeface="Roboto"/>
                <a:cs typeface="Roboto"/>
              </a:rPr>
              <a:t>15</a:t>
            </a:r>
            <a:r>
              <a:rPr sz="3300" b="1" spc="10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b="1" spc="-10" dirty="0">
                <a:solidFill>
                  <a:srgbClr val="17305C"/>
                </a:solidFill>
                <a:latin typeface="Roboto"/>
                <a:cs typeface="Roboto"/>
              </a:rPr>
              <a:t>апреля</a:t>
            </a:r>
            <a:endParaRPr sz="3300" dirty="0">
              <a:latin typeface="Roboto"/>
              <a:cs typeface="Roboto"/>
            </a:endParaRPr>
          </a:p>
          <a:p>
            <a:pPr marL="12700" marR="5080" algn="just">
              <a:lnSpc>
                <a:spcPct val="260600"/>
              </a:lnSpc>
            </a:pPr>
            <a:r>
              <a:rPr sz="3300" spc="-55" dirty="0">
                <a:solidFill>
                  <a:srgbClr val="17305C"/>
                </a:solidFill>
                <a:latin typeface="Roboto"/>
                <a:cs typeface="Roboto"/>
              </a:rPr>
              <a:t>Египет</a:t>
            </a:r>
            <a:r>
              <a:rPr sz="3300" spc="-10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585" dirty="0">
                <a:solidFill>
                  <a:srgbClr val="17305C"/>
                </a:solidFill>
                <a:latin typeface="Roboto"/>
                <a:cs typeface="Roboto"/>
              </a:rPr>
              <a:t>-</a:t>
            </a:r>
            <a:r>
              <a:rPr sz="3300" spc="27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b="1" dirty="0">
                <a:solidFill>
                  <a:srgbClr val="17305C"/>
                </a:solidFill>
                <a:latin typeface="Roboto"/>
                <a:cs typeface="Roboto"/>
              </a:rPr>
              <a:t>22</a:t>
            </a:r>
            <a:r>
              <a:rPr sz="3300" b="1" spc="-6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b="1" spc="-10" dirty="0">
                <a:solidFill>
                  <a:srgbClr val="17305C"/>
                </a:solidFill>
                <a:latin typeface="Roboto"/>
                <a:cs typeface="Roboto"/>
              </a:rPr>
              <a:t>апреля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Алжир</a:t>
            </a:r>
            <a:r>
              <a:rPr sz="3300" spc="-14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585" dirty="0">
                <a:solidFill>
                  <a:srgbClr val="17305C"/>
                </a:solidFill>
                <a:latin typeface="Roboto"/>
                <a:cs typeface="Roboto"/>
              </a:rPr>
              <a:t>-</a:t>
            </a:r>
            <a:r>
              <a:rPr sz="3300" spc="27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b="1" dirty="0">
                <a:solidFill>
                  <a:srgbClr val="17305C"/>
                </a:solidFill>
                <a:latin typeface="Roboto"/>
                <a:cs typeface="Roboto"/>
              </a:rPr>
              <a:t>29</a:t>
            </a:r>
            <a:r>
              <a:rPr sz="3300" b="1" spc="-6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b="1" spc="-10" dirty="0">
                <a:solidFill>
                  <a:srgbClr val="17305C"/>
                </a:solidFill>
                <a:latin typeface="Roboto"/>
                <a:cs typeface="Roboto"/>
              </a:rPr>
              <a:t>апреля </a:t>
            </a:r>
            <a:r>
              <a:rPr sz="3300" spc="-25" dirty="0">
                <a:solidFill>
                  <a:srgbClr val="17305C"/>
                </a:solidFill>
                <a:latin typeface="Roboto"/>
                <a:cs typeface="Roboto"/>
              </a:rPr>
              <a:t>Марокко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585" dirty="0">
                <a:latin typeface="Roboto"/>
                <a:cs typeface="Roboto"/>
              </a:rPr>
              <a:t>-</a:t>
            </a:r>
            <a:r>
              <a:rPr sz="3300" spc="-15" dirty="0">
                <a:latin typeface="Roboto"/>
                <a:cs typeface="Roboto"/>
              </a:rPr>
              <a:t> </a:t>
            </a:r>
            <a:r>
              <a:rPr sz="3300" b="1" dirty="0">
                <a:solidFill>
                  <a:srgbClr val="17305C"/>
                </a:solidFill>
                <a:latin typeface="Roboto"/>
                <a:cs typeface="Roboto"/>
              </a:rPr>
              <a:t>20</a:t>
            </a:r>
            <a:r>
              <a:rPr sz="3300" b="1" spc="-4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b="1" spc="-35" dirty="0">
                <a:solidFill>
                  <a:srgbClr val="17305C"/>
                </a:solidFill>
                <a:latin typeface="Roboto"/>
                <a:cs typeface="Roboto"/>
              </a:rPr>
              <a:t>мая</a:t>
            </a:r>
            <a:endParaRPr sz="3300" dirty="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1373" y="7927593"/>
            <a:ext cx="35191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75" dirty="0">
                <a:solidFill>
                  <a:srgbClr val="17305C"/>
                </a:solidFill>
                <a:latin typeface="Roboto"/>
                <a:cs typeface="Roboto"/>
              </a:rPr>
              <a:t>Эфиопия</a:t>
            </a:r>
            <a:r>
              <a:rPr sz="3300" spc="-6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585" dirty="0">
                <a:solidFill>
                  <a:srgbClr val="17305C"/>
                </a:solidFill>
                <a:latin typeface="Roboto"/>
                <a:cs typeface="Roboto"/>
              </a:rPr>
              <a:t>-</a:t>
            </a:r>
            <a:r>
              <a:rPr sz="3300" spc="27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b="1" dirty="0">
                <a:solidFill>
                  <a:srgbClr val="17305C"/>
                </a:solidFill>
                <a:latin typeface="Roboto"/>
                <a:cs typeface="Roboto"/>
              </a:rPr>
              <a:t>27</a:t>
            </a:r>
            <a:r>
              <a:rPr sz="3300" b="1" spc="-6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b="1" spc="-25" dirty="0">
                <a:solidFill>
                  <a:srgbClr val="17305C"/>
                </a:solidFill>
                <a:latin typeface="Roboto"/>
                <a:cs typeface="Roboto"/>
              </a:rPr>
              <a:t>мая</a:t>
            </a:r>
            <a:endParaRPr sz="3300">
              <a:latin typeface="Roboto"/>
              <a:cs typeface="Robo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835131" y="0"/>
            <a:ext cx="7452995" cy="6962775"/>
            <a:chOff x="10835131" y="0"/>
            <a:chExt cx="7452995" cy="69627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28599" y="0"/>
              <a:ext cx="5359400" cy="42101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35131" y="3299586"/>
              <a:ext cx="3834003" cy="366268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6348" y="352501"/>
            <a:ext cx="11141075" cy="137541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40"/>
              </a:spcBef>
            </a:pPr>
            <a:r>
              <a:rPr sz="4400" spc="100" dirty="0"/>
              <a:t>ЧАС</a:t>
            </a:r>
            <a:r>
              <a:rPr sz="4400" spc="315" dirty="0"/>
              <a:t> </a:t>
            </a:r>
            <a:r>
              <a:rPr sz="4400" spc="55" dirty="0"/>
              <a:t>С</a:t>
            </a:r>
            <a:r>
              <a:rPr sz="4400" spc="170" dirty="0"/>
              <a:t> </a:t>
            </a:r>
            <a:r>
              <a:rPr sz="4400" dirty="0"/>
              <a:t>ТОРГОВЫМИ</a:t>
            </a:r>
            <a:r>
              <a:rPr sz="4400" spc="240" dirty="0"/>
              <a:t> </a:t>
            </a:r>
            <a:r>
              <a:rPr sz="4400" spc="40" dirty="0"/>
              <a:t>ПРЕДСТАВИТЕЛЯМИ </a:t>
            </a:r>
            <a:r>
              <a:rPr sz="4400" spc="280" dirty="0"/>
              <a:t>РФ</a:t>
            </a:r>
            <a:r>
              <a:rPr sz="4400" spc="360" dirty="0"/>
              <a:t> </a:t>
            </a:r>
            <a:r>
              <a:rPr sz="4400" dirty="0"/>
              <a:t>В</a:t>
            </a:r>
            <a:r>
              <a:rPr sz="4400" spc="25" dirty="0"/>
              <a:t> </a:t>
            </a:r>
            <a:r>
              <a:rPr sz="4400" spc="70" dirty="0"/>
              <a:t>ЗАРУБЕЖНЫХ</a:t>
            </a:r>
            <a:r>
              <a:rPr sz="4400" spc="75" dirty="0"/>
              <a:t> </a:t>
            </a:r>
            <a:r>
              <a:rPr sz="4400" spc="55" dirty="0"/>
              <a:t>СТРАНАХ</a:t>
            </a:r>
            <a:endParaRPr sz="4400"/>
          </a:p>
        </p:txBody>
      </p:sp>
      <p:grpSp>
        <p:nvGrpSpPr>
          <p:cNvPr id="10" name="object 10"/>
          <p:cNvGrpSpPr/>
          <p:nvPr/>
        </p:nvGrpSpPr>
        <p:grpSpPr>
          <a:xfrm>
            <a:off x="2014708" y="2677489"/>
            <a:ext cx="1407160" cy="797560"/>
            <a:chOff x="2014708" y="2677489"/>
            <a:chExt cx="1407160" cy="79756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4708" y="2677489"/>
              <a:ext cx="1406690" cy="7973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22601" y="2685287"/>
              <a:ext cx="1342009" cy="73215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038997" y="3933224"/>
            <a:ext cx="1408430" cy="814705"/>
            <a:chOff x="2038997" y="3933224"/>
            <a:chExt cx="1408430" cy="81470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38997" y="3933224"/>
              <a:ext cx="1408406" cy="8142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47113" y="3942232"/>
              <a:ext cx="1342009" cy="747623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2038997" y="5205962"/>
            <a:ext cx="1408430" cy="794385"/>
            <a:chOff x="2038997" y="5205962"/>
            <a:chExt cx="1408430" cy="79438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38997" y="5205962"/>
              <a:ext cx="1408406" cy="79405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47113" y="5214797"/>
              <a:ext cx="1342009" cy="728421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2014708" y="6460178"/>
            <a:ext cx="1407160" cy="756285"/>
            <a:chOff x="2014708" y="6460178"/>
            <a:chExt cx="1407160" cy="756285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4708" y="6460178"/>
              <a:ext cx="1406690" cy="7560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22601" y="6467944"/>
              <a:ext cx="1342009" cy="690156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2014708" y="7763234"/>
            <a:ext cx="1407160" cy="794385"/>
            <a:chOff x="2014708" y="7763234"/>
            <a:chExt cx="1407160" cy="794385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14708" y="7763234"/>
              <a:ext cx="1406690" cy="79405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22601" y="7771561"/>
              <a:ext cx="1342009" cy="7284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30710"/>
            <a:ext cx="979556" cy="8562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28600" y="0"/>
            <a:ext cx="5359400" cy="421017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4987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05"/>
              </a:spcBef>
            </a:pPr>
            <a:r>
              <a:rPr sz="4400" spc="-30" dirty="0"/>
              <a:t>Образовательные</a:t>
            </a:r>
            <a:r>
              <a:rPr sz="4400" spc="-130" dirty="0"/>
              <a:t> </a:t>
            </a:r>
            <a:r>
              <a:rPr sz="4400" spc="-10" dirty="0"/>
              <a:t>вебинары</a:t>
            </a:r>
            <a:endParaRPr sz="4400" dirty="0"/>
          </a:p>
        </p:txBody>
      </p:sp>
      <p:sp>
        <p:nvSpPr>
          <p:cNvPr id="8" name="object 8"/>
          <p:cNvSpPr txBox="1"/>
          <p:nvPr/>
        </p:nvSpPr>
        <p:spPr>
          <a:xfrm>
            <a:off x="13371321" y="7982204"/>
            <a:ext cx="283400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3280" marR="5080" indent="-830580">
              <a:lnSpc>
                <a:spcPct val="100000"/>
              </a:lnSpc>
              <a:spcBef>
                <a:spcPts val="100"/>
              </a:spcBef>
            </a:pPr>
            <a:r>
              <a:rPr sz="2300" i="1" spc="-85" dirty="0">
                <a:solidFill>
                  <a:srgbClr val="17305C"/>
                </a:solidFill>
                <a:latin typeface="Roboto"/>
                <a:cs typeface="Roboto"/>
              </a:rPr>
              <a:t>QR</a:t>
            </a:r>
            <a:r>
              <a:rPr sz="2300" i="1" spc="-9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130" dirty="0">
                <a:solidFill>
                  <a:srgbClr val="17305C"/>
                </a:solidFill>
                <a:latin typeface="Roboto"/>
                <a:cs typeface="Roboto"/>
              </a:rPr>
              <a:t>код</a:t>
            </a:r>
            <a:r>
              <a:rPr sz="2300" i="1" spc="-15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30" dirty="0">
                <a:solidFill>
                  <a:srgbClr val="17305C"/>
                </a:solidFill>
                <a:latin typeface="Roboto"/>
                <a:cs typeface="Roboto"/>
              </a:rPr>
              <a:t>на</a:t>
            </a:r>
            <a:r>
              <a:rPr sz="2300" i="1" spc="-7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85" dirty="0">
                <a:solidFill>
                  <a:srgbClr val="17305C"/>
                </a:solidFill>
                <a:latin typeface="Roboto"/>
                <a:cs typeface="Roboto"/>
              </a:rPr>
              <a:t>материалы </a:t>
            </a:r>
            <a:r>
              <a:rPr sz="2300" i="1" spc="-10" dirty="0">
                <a:solidFill>
                  <a:srgbClr val="17305C"/>
                </a:solidFill>
                <a:latin typeface="Roboto"/>
                <a:cs typeface="Roboto"/>
              </a:rPr>
              <a:t>обучения</a:t>
            </a:r>
            <a:endParaRPr sz="2300">
              <a:latin typeface="Roboto"/>
              <a:cs typeface="Roboto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2C4C43EB-9E3D-443D-01B9-4031D66067B4}"/>
              </a:ext>
            </a:extLst>
          </p:cNvPr>
          <p:cNvGrpSpPr/>
          <p:nvPr/>
        </p:nvGrpSpPr>
        <p:grpSpPr>
          <a:xfrm>
            <a:off x="145396" y="3338641"/>
            <a:ext cx="323562" cy="264423"/>
            <a:chOff x="2075433" y="2771139"/>
            <a:chExt cx="666750" cy="517525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749F810-3C6D-7BDC-455A-45A3638763A1}"/>
                </a:ext>
              </a:extLst>
            </p:cNvPr>
            <p:cNvSpPr/>
            <p:nvPr/>
          </p:nvSpPr>
          <p:spPr>
            <a:xfrm>
              <a:off x="2387980" y="2771139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504" y="0"/>
                  </a:moveTo>
                  <a:lnTo>
                    <a:pt x="36575" y="58927"/>
                  </a:lnTo>
                  <a:lnTo>
                    <a:pt x="194691" y="217042"/>
                  </a:lnTo>
                  <a:lnTo>
                    <a:pt x="0" y="217042"/>
                  </a:lnTo>
                  <a:lnTo>
                    <a:pt x="0" y="300354"/>
                  </a:lnTo>
                  <a:lnTo>
                    <a:pt x="194691" y="300354"/>
                  </a:lnTo>
                  <a:lnTo>
                    <a:pt x="36575" y="458342"/>
                  </a:lnTo>
                  <a:lnTo>
                    <a:pt x="95504" y="517270"/>
                  </a:lnTo>
                  <a:lnTo>
                    <a:pt x="354202" y="258699"/>
                  </a:lnTo>
                  <a:lnTo>
                    <a:pt x="95504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95D83F89-B33B-1915-DD28-0F49E712BDB5}"/>
                </a:ext>
              </a:extLst>
            </p:cNvPr>
            <p:cNvSpPr/>
            <p:nvPr/>
          </p:nvSpPr>
          <p:spPr>
            <a:xfrm>
              <a:off x="2075433" y="2988151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19">
                  <a:moveTo>
                    <a:pt x="270865" y="0"/>
                  </a:moveTo>
                  <a:lnTo>
                    <a:pt x="0" y="0"/>
                  </a:lnTo>
                  <a:lnTo>
                    <a:pt x="0" y="83343"/>
                  </a:lnTo>
                  <a:lnTo>
                    <a:pt x="270865" y="83343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3A12C51-53F5-A308-7D4B-21D016748194}"/>
              </a:ext>
            </a:extLst>
          </p:cNvPr>
          <p:cNvSpPr txBox="1"/>
          <p:nvPr/>
        </p:nvSpPr>
        <p:spPr>
          <a:xfrm>
            <a:off x="592800" y="3278877"/>
            <a:ext cx="1167539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17305C"/>
                </a:solidFill>
                <a:latin typeface="Roboto"/>
                <a:cs typeface="Roboto"/>
              </a:rPr>
              <a:t>13 апреля  </a:t>
            </a:r>
            <a:r>
              <a:rPr lang="ru-RU" b="1" dirty="0">
                <a:solidFill>
                  <a:srgbClr val="17305C"/>
                </a:solidFill>
                <a:latin typeface="Roboto"/>
                <a:cs typeface="Roboto"/>
              </a:rPr>
              <a:t>Выбор и анализ рынка с применением ИИ</a:t>
            </a:r>
          </a:p>
          <a:p>
            <a:endParaRPr lang="ru-RU" dirty="0">
              <a:solidFill>
                <a:srgbClr val="17305C"/>
              </a:solidFill>
              <a:latin typeface="Roboto"/>
              <a:cs typeface="Roboto"/>
            </a:endParaRPr>
          </a:p>
          <a:p>
            <a:r>
              <a:rPr lang="ru-RU" i="1" dirty="0">
                <a:solidFill>
                  <a:srgbClr val="17305C"/>
                </a:solidFill>
                <a:latin typeface="Roboto"/>
                <a:cs typeface="Roboto"/>
              </a:rPr>
              <a:t>17 апреля  </a:t>
            </a:r>
            <a:r>
              <a:rPr lang="ru-RU" b="1" dirty="0">
                <a:solidFill>
                  <a:srgbClr val="17305C"/>
                </a:solidFill>
                <a:latin typeface="Roboto"/>
                <a:cs typeface="Roboto"/>
              </a:rPr>
              <a:t>Поиск иностранного партнёра: пошаговая стратегия и кейс использования ИИ</a:t>
            </a:r>
          </a:p>
          <a:p>
            <a:endParaRPr lang="ru-RU" dirty="0">
              <a:solidFill>
                <a:srgbClr val="17305C"/>
              </a:solidFill>
              <a:latin typeface="Roboto"/>
              <a:cs typeface="Roboto"/>
            </a:endParaRPr>
          </a:p>
          <a:p>
            <a:r>
              <a:rPr lang="ru-RU" i="1" dirty="0">
                <a:solidFill>
                  <a:srgbClr val="17305C"/>
                </a:solidFill>
                <a:latin typeface="Roboto"/>
                <a:cs typeface="Roboto"/>
              </a:rPr>
              <a:t>20 апреля</a:t>
            </a:r>
            <a:r>
              <a:rPr lang="ru-RU" dirty="0">
                <a:solidFill>
                  <a:srgbClr val="17305C"/>
                </a:solidFill>
                <a:latin typeface="Roboto"/>
                <a:cs typeface="Roboto"/>
              </a:rPr>
              <a:t>  </a:t>
            </a:r>
            <a:r>
              <a:rPr lang="ru-RU" b="1" dirty="0">
                <a:solidFill>
                  <a:srgbClr val="17305C"/>
                </a:solidFill>
                <a:latin typeface="Roboto"/>
                <a:cs typeface="Roboto"/>
              </a:rPr>
              <a:t>Разработка маркетинговой стратегии для продвижения продукции за рубежом</a:t>
            </a:r>
          </a:p>
          <a:p>
            <a:endParaRPr lang="ru-RU" dirty="0">
              <a:solidFill>
                <a:srgbClr val="17305C"/>
              </a:solidFill>
              <a:latin typeface="Roboto"/>
              <a:cs typeface="Roboto"/>
            </a:endParaRPr>
          </a:p>
          <a:p>
            <a:r>
              <a:rPr lang="ru-RU" i="1" dirty="0">
                <a:solidFill>
                  <a:srgbClr val="17305C"/>
                </a:solidFill>
                <a:latin typeface="Roboto"/>
                <a:cs typeface="Roboto"/>
              </a:rPr>
              <a:t>24 апреля</a:t>
            </a:r>
            <a:r>
              <a:rPr lang="ru-RU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lang="ru-RU" b="1" dirty="0">
                <a:solidFill>
                  <a:srgbClr val="17305C"/>
                </a:solidFill>
                <a:latin typeface="Roboto"/>
                <a:cs typeface="Roboto"/>
              </a:rPr>
              <a:t> Сертификация продукции при экспорте</a:t>
            </a:r>
          </a:p>
          <a:p>
            <a:endParaRPr lang="ru-RU" dirty="0">
              <a:solidFill>
                <a:srgbClr val="17305C"/>
              </a:solidFill>
              <a:latin typeface="Roboto"/>
              <a:cs typeface="Roboto"/>
            </a:endParaRPr>
          </a:p>
          <a:p>
            <a:r>
              <a:rPr lang="ru-RU" i="1" dirty="0">
                <a:solidFill>
                  <a:srgbClr val="17305C"/>
                </a:solidFill>
                <a:latin typeface="Roboto"/>
                <a:cs typeface="Roboto"/>
              </a:rPr>
              <a:t>27 апреля</a:t>
            </a:r>
            <a:r>
              <a:rPr lang="ru-RU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lang="ru-RU" b="1" dirty="0">
                <a:solidFill>
                  <a:srgbClr val="17305C"/>
                </a:solidFill>
                <a:latin typeface="Roboto"/>
                <a:cs typeface="Roboto"/>
              </a:rPr>
              <a:t> Идеальный экспортный контракт</a:t>
            </a:r>
          </a:p>
          <a:p>
            <a:endParaRPr lang="ru-RU" dirty="0">
              <a:solidFill>
                <a:srgbClr val="17305C"/>
              </a:solidFill>
              <a:latin typeface="Roboto"/>
              <a:cs typeface="Roboto"/>
            </a:endParaRPr>
          </a:p>
          <a:p>
            <a:r>
              <a:rPr lang="ru-RU" i="1" dirty="0">
                <a:solidFill>
                  <a:srgbClr val="17305C"/>
                </a:solidFill>
                <a:latin typeface="Roboto"/>
                <a:cs typeface="Roboto"/>
              </a:rPr>
              <a:t>15 мая</a:t>
            </a:r>
            <a:r>
              <a:rPr lang="ru-RU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lang="ru-RU" b="1" dirty="0">
                <a:solidFill>
                  <a:srgbClr val="17305C"/>
                </a:solidFill>
                <a:latin typeface="Roboto"/>
                <a:cs typeface="Roboto"/>
              </a:rPr>
              <a:t> Актуальные экспортные логистические маршруты</a:t>
            </a:r>
          </a:p>
          <a:p>
            <a:endParaRPr lang="ru-RU" b="1" dirty="0">
              <a:solidFill>
                <a:srgbClr val="17305C"/>
              </a:solidFill>
              <a:latin typeface="Roboto"/>
              <a:cs typeface="Roboto"/>
            </a:endParaRPr>
          </a:p>
          <a:p>
            <a:r>
              <a:rPr lang="ru-RU" i="1" dirty="0">
                <a:solidFill>
                  <a:srgbClr val="17305C"/>
                </a:solidFill>
                <a:latin typeface="Roboto"/>
                <a:cs typeface="Roboto"/>
              </a:rPr>
              <a:t>18 мая</a:t>
            </a:r>
            <a:r>
              <a:rPr lang="ru-RU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lang="ru-RU" b="1" dirty="0">
                <a:solidFill>
                  <a:srgbClr val="17305C"/>
                </a:solidFill>
                <a:latin typeface="Roboto"/>
                <a:cs typeface="Roboto"/>
              </a:rPr>
              <a:t> Таможенное оформление грузов: основы для участников ВЭД</a:t>
            </a:r>
          </a:p>
          <a:p>
            <a:endParaRPr lang="ru-RU" dirty="0">
              <a:solidFill>
                <a:srgbClr val="17305C"/>
              </a:solidFill>
              <a:latin typeface="Roboto"/>
              <a:cs typeface="Roboto"/>
            </a:endParaRPr>
          </a:p>
          <a:p>
            <a:r>
              <a:rPr lang="ru-RU" i="1" dirty="0">
                <a:solidFill>
                  <a:srgbClr val="17305C"/>
                </a:solidFill>
                <a:latin typeface="Roboto"/>
                <a:cs typeface="Roboto"/>
              </a:rPr>
              <a:t>22 мая</a:t>
            </a:r>
            <a:r>
              <a:rPr lang="ru-RU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lang="ru-RU" b="1" dirty="0">
                <a:solidFill>
                  <a:srgbClr val="17305C"/>
                </a:solidFill>
                <a:latin typeface="Roboto"/>
                <a:cs typeface="Roboto"/>
              </a:rPr>
              <a:t> Налоговый контроль при ВЭД: что важно знать для защиты себя и бизнеса в 2026</a:t>
            </a:r>
          </a:p>
          <a:p>
            <a:endParaRPr lang="ru-RU" b="1" dirty="0">
              <a:solidFill>
                <a:srgbClr val="17305C"/>
              </a:solidFill>
              <a:latin typeface="Roboto"/>
              <a:cs typeface="Roboto"/>
            </a:endParaRPr>
          </a:p>
          <a:p>
            <a:r>
              <a:rPr lang="ru-RU" i="1" dirty="0">
                <a:solidFill>
                  <a:srgbClr val="17305C"/>
                </a:solidFill>
                <a:latin typeface="Roboto"/>
                <a:cs typeface="Roboto"/>
              </a:rPr>
              <a:t>25 мая</a:t>
            </a:r>
            <a:r>
              <a:rPr lang="ru-RU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lang="ru-RU" b="1" dirty="0">
                <a:solidFill>
                  <a:srgbClr val="17305C"/>
                </a:solidFill>
                <a:latin typeface="Roboto"/>
                <a:cs typeface="Roboto"/>
              </a:rPr>
              <a:t> Особенности международных расчетов и валютного контроля</a:t>
            </a:r>
          </a:p>
          <a:p>
            <a:endParaRPr lang="ru-RU" dirty="0">
              <a:solidFill>
                <a:srgbClr val="17305C"/>
              </a:solidFill>
              <a:latin typeface="Roboto"/>
              <a:cs typeface="Roboto"/>
            </a:endParaRPr>
          </a:p>
          <a:p>
            <a:r>
              <a:rPr lang="ru-RU" i="1" dirty="0">
                <a:solidFill>
                  <a:srgbClr val="17305C"/>
                </a:solidFill>
                <a:latin typeface="Roboto"/>
                <a:cs typeface="Roboto"/>
              </a:rPr>
              <a:t>29 мая</a:t>
            </a:r>
            <a:r>
              <a:rPr lang="ru-RU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lang="ru-RU" b="1" dirty="0">
                <a:solidFill>
                  <a:srgbClr val="17305C"/>
                </a:solidFill>
                <a:latin typeface="Roboto"/>
                <a:cs typeface="Roboto"/>
              </a:rPr>
              <a:t> Меры государственной поддержки для малого и среднего предпринимательства</a:t>
            </a:r>
          </a:p>
        </p:txBody>
      </p:sp>
      <p:grpSp>
        <p:nvGrpSpPr>
          <p:cNvPr id="20" name="object 9">
            <a:extLst>
              <a:ext uri="{FF2B5EF4-FFF2-40B4-BE49-F238E27FC236}">
                <a16:creationId xmlns:a16="http://schemas.microsoft.com/office/drawing/2014/main" id="{9FC68BC3-8D9E-EBD8-C12C-EE71410A4C8A}"/>
              </a:ext>
            </a:extLst>
          </p:cNvPr>
          <p:cNvGrpSpPr/>
          <p:nvPr/>
        </p:nvGrpSpPr>
        <p:grpSpPr>
          <a:xfrm>
            <a:off x="155565" y="3892675"/>
            <a:ext cx="323562" cy="264423"/>
            <a:chOff x="2075433" y="2771139"/>
            <a:chExt cx="666750" cy="517525"/>
          </a:xfrm>
        </p:grpSpPr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19DC89AF-F009-2840-30C2-7F6002590358}"/>
                </a:ext>
              </a:extLst>
            </p:cNvPr>
            <p:cNvSpPr/>
            <p:nvPr/>
          </p:nvSpPr>
          <p:spPr>
            <a:xfrm>
              <a:off x="2387980" y="2771139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504" y="0"/>
                  </a:moveTo>
                  <a:lnTo>
                    <a:pt x="36575" y="58927"/>
                  </a:lnTo>
                  <a:lnTo>
                    <a:pt x="194691" y="217042"/>
                  </a:lnTo>
                  <a:lnTo>
                    <a:pt x="0" y="217042"/>
                  </a:lnTo>
                  <a:lnTo>
                    <a:pt x="0" y="300354"/>
                  </a:lnTo>
                  <a:lnTo>
                    <a:pt x="194691" y="300354"/>
                  </a:lnTo>
                  <a:lnTo>
                    <a:pt x="36575" y="458342"/>
                  </a:lnTo>
                  <a:lnTo>
                    <a:pt x="95504" y="517270"/>
                  </a:lnTo>
                  <a:lnTo>
                    <a:pt x="354202" y="258699"/>
                  </a:lnTo>
                  <a:lnTo>
                    <a:pt x="95504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6EF98EF0-E709-C1FC-05DB-F07DEB812FAD}"/>
                </a:ext>
              </a:extLst>
            </p:cNvPr>
            <p:cNvSpPr/>
            <p:nvPr/>
          </p:nvSpPr>
          <p:spPr>
            <a:xfrm>
              <a:off x="2075433" y="2988151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19">
                  <a:moveTo>
                    <a:pt x="270865" y="0"/>
                  </a:moveTo>
                  <a:lnTo>
                    <a:pt x="0" y="0"/>
                  </a:lnTo>
                  <a:lnTo>
                    <a:pt x="0" y="83343"/>
                  </a:lnTo>
                  <a:lnTo>
                    <a:pt x="270865" y="83343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9">
            <a:extLst>
              <a:ext uri="{FF2B5EF4-FFF2-40B4-BE49-F238E27FC236}">
                <a16:creationId xmlns:a16="http://schemas.microsoft.com/office/drawing/2014/main" id="{34DA7E89-68BD-BB05-1922-FA32450D12E6}"/>
              </a:ext>
            </a:extLst>
          </p:cNvPr>
          <p:cNvGrpSpPr/>
          <p:nvPr/>
        </p:nvGrpSpPr>
        <p:grpSpPr>
          <a:xfrm>
            <a:off x="155503" y="4437296"/>
            <a:ext cx="323562" cy="264423"/>
            <a:chOff x="2075433" y="2771139"/>
            <a:chExt cx="666750" cy="517525"/>
          </a:xfrm>
        </p:grpSpPr>
        <p:sp>
          <p:nvSpPr>
            <p:cNvPr id="24" name="object 10">
              <a:extLst>
                <a:ext uri="{FF2B5EF4-FFF2-40B4-BE49-F238E27FC236}">
                  <a16:creationId xmlns:a16="http://schemas.microsoft.com/office/drawing/2014/main" id="{687E67E2-2957-18B7-C941-EDE00F3CCB0F}"/>
                </a:ext>
              </a:extLst>
            </p:cNvPr>
            <p:cNvSpPr/>
            <p:nvPr/>
          </p:nvSpPr>
          <p:spPr>
            <a:xfrm>
              <a:off x="2387980" y="2771139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504" y="0"/>
                  </a:moveTo>
                  <a:lnTo>
                    <a:pt x="36575" y="58927"/>
                  </a:lnTo>
                  <a:lnTo>
                    <a:pt x="194691" y="217042"/>
                  </a:lnTo>
                  <a:lnTo>
                    <a:pt x="0" y="217042"/>
                  </a:lnTo>
                  <a:lnTo>
                    <a:pt x="0" y="300354"/>
                  </a:lnTo>
                  <a:lnTo>
                    <a:pt x="194691" y="300354"/>
                  </a:lnTo>
                  <a:lnTo>
                    <a:pt x="36575" y="458342"/>
                  </a:lnTo>
                  <a:lnTo>
                    <a:pt x="95504" y="517270"/>
                  </a:lnTo>
                  <a:lnTo>
                    <a:pt x="354202" y="258699"/>
                  </a:lnTo>
                  <a:lnTo>
                    <a:pt x="95504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id="{A9623CD7-8059-66A9-8AFB-F93E9A40ABB8}"/>
                </a:ext>
              </a:extLst>
            </p:cNvPr>
            <p:cNvSpPr/>
            <p:nvPr/>
          </p:nvSpPr>
          <p:spPr>
            <a:xfrm>
              <a:off x="2075433" y="2988151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19">
                  <a:moveTo>
                    <a:pt x="270865" y="0"/>
                  </a:moveTo>
                  <a:lnTo>
                    <a:pt x="0" y="0"/>
                  </a:lnTo>
                  <a:lnTo>
                    <a:pt x="0" y="83343"/>
                  </a:lnTo>
                  <a:lnTo>
                    <a:pt x="270865" y="83343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9">
            <a:extLst>
              <a:ext uri="{FF2B5EF4-FFF2-40B4-BE49-F238E27FC236}">
                <a16:creationId xmlns:a16="http://schemas.microsoft.com/office/drawing/2014/main" id="{E0A812C0-D22A-0DE7-3209-2481823D7886}"/>
              </a:ext>
            </a:extLst>
          </p:cNvPr>
          <p:cNvGrpSpPr/>
          <p:nvPr/>
        </p:nvGrpSpPr>
        <p:grpSpPr>
          <a:xfrm>
            <a:off x="148040" y="4971426"/>
            <a:ext cx="323562" cy="264423"/>
            <a:chOff x="2075433" y="2771139"/>
            <a:chExt cx="666750" cy="517525"/>
          </a:xfrm>
        </p:grpSpPr>
        <p:sp>
          <p:nvSpPr>
            <p:cNvPr id="27" name="object 10">
              <a:extLst>
                <a:ext uri="{FF2B5EF4-FFF2-40B4-BE49-F238E27FC236}">
                  <a16:creationId xmlns:a16="http://schemas.microsoft.com/office/drawing/2014/main" id="{E10473C7-F6A2-B82D-C228-06A72DB528FD}"/>
                </a:ext>
              </a:extLst>
            </p:cNvPr>
            <p:cNvSpPr/>
            <p:nvPr/>
          </p:nvSpPr>
          <p:spPr>
            <a:xfrm>
              <a:off x="2387980" y="2771139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504" y="0"/>
                  </a:moveTo>
                  <a:lnTo>
                    <a:pt x="36575" y="58927"/>
                  </a:lnTo>
                  <a:lnTo>
                    <a:pt x="194691" y="217042"/>
                  </a:lnTo>
                  <a:lnTo>
                    <a:pt x="0" y="217042"/>
                  </a:lnTo>
                  <a:lnTo>
                    <a:pt x="0" y="300354"/>
                  </a:lnTo>
                  <a:lnTo>
                    <a:pt x="194691" y="300354"/>
                  </a:lnTo>
                  <a:lnTo>
                    <a:pt x="36575" y="458342"/>
                  </a:lnTo>
                  <a:lnTo>
                    <a:pt x="95504" y="517270"/>
                  </a:lnTo>
                  <a:lnTo>
                    <a:pt x="354202" y="258699"/>
                  </a:lnTo>
                  <a:lnTo>
                    <a:pt x="95504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1">
              <a:extLst>
                <a:ext uri="{FF2B5EF4-FFF2-40B4-BE49-F238E27FC236}">
                  <a16:creationId xmlns:a16="http://schemas.microsoft.com/office/drawing/2014/main" id="{BCDBFCB3-6CB1-4B84-8D76-B9568593BC59}"/>
                </a:ext>
              </a:extLst>
            </p:cNvPr>
            <p:cNvSpPr/>
            <p:nvPr/>
          </p:nvSpPr>
          <p:spPr>
            <a:xfrm>
              <a:off x="2075433" y="2988151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19">
                  <a:moveTo>
                    <a:pt x="270865" y="0"/>
                  </a:moveTo>
                  <a:lnTo>
                    <a:pt x="0" y="0"/>
                  </a:lnTo>
                  <a:lnTo>
                    <a:pt x="0" y="83343"/>
                  </a:lnTo>
                  <a:lnTo>
                    <a:pt x="270865" y="83343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9">
            <a:extLst>
              <a:ext uri="{FF2B5EF4-FFF2-40B4-BE49-F238E27FC236}">
                <a16:creationId xmlns:a16="http://schemas.microsoft.com/office/drawing/2014/main" id="{7C584B75-80A6-89AA-D82F-D3A8123F62E2}"/>
              </a:ext>
            </a:extLst>
          </p:cNvPr>
          <p:cNvGrpSpPr/>
          <p:nvPr/>
        </p:nvGrpSpPr>
        <p:grpSpPr>
          <a:xfrm>
            <a:off x="148040" y="5537381"/>
            <a:ext cx="323562" cy="264423"/>
            <a:chOff x="2075433" y="2771139"/>
            <a:chExt cx="666750" cy="517525"/>
          </a:xfrm>
        </p:grpSpPr>
        <p:sp>
          <p:nvSpPr>
            <p:cNvPr id="30" name="object 10">
              <a:extLst>
                <a:ext uri="{FF2B5EF4-FFF2-40B4-BE49-F238E27FC236}">
                  <a16:creationId xmlns:a16="http://schemas.microsoft.com/office/drawing/2014/main" id="{342D89E2-8E49-F1B6-F5F5-515785B2441A}"/>
                </a:ext>
              </a:extLst>
            </p:cNvPr>
            <p:cNvSpPr/>
            <p:nvPr/>
          </p:nvSpPr>
          <p:spPr>
            <a:xfrm>
              <a:off x="2387980" y="2771139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504" y="0"/>
                  </a:moveTo>
                  <a:lnTo>
                    <a:pt x="36575" y="58927"/>
                  </a:lnTo>
                  <a:lnTo>
                    <a:pt x="194691" y="217042"/>
                  </a:lnTo>
                  <a:lnTo>
                    <a:pt x="0" y="217042"/>
                  </a:lnTo>
                  <a:lnTo>
                    <a:pt x="0" y="300354"/>
                  </a:lnTo>
                  <a:lnTo>
                    <a:pt x="194691" y="300354"/>
                  </a:lnTo>
                  <a:lnTo>
                    <a:pt x="36575" y="458342"/>
                  </a:lnTo>
                  <a:lnTo>
                    <a:pt x="95504" y="517270"/>
                  </a:lnTo>
                  <a:lnTo>
                    <a:pt x="354202" y="258699"/>
                  </a:lnTo>
                  <a:lnTo>
                    <a:pt x="95504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1">
              <a:extLst>
                <a:ext uri="{FF2B5EF4-FFF2-40B4-BE49-F238E27FC236}">
                  <a16:creationId xmlns:a16="http://schemas.microsoft.com/office/drawing/2014/main" id="{A9F89904-1254-2ABA-020F-5D5F035858D8}"/>
                </a:ext>
              </a:extLst>
            </p:cNvPr>
            <p:cNvSpPr/>
            <p:nvPr/>
          </p:nvSpPr>
          <p:spPr>
            <a:xfrm>
              <a:off x="2075433" y="2988151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19">
                  <a:moveTo>
                    <a:pt x="270865" y="0"/>
                  </a:moveTo>
                  <a:lnTo>
                    <a:pt x="0" y="0"/>
                  </a:lnTo>
                  <a:lnTo>
                    <a:pt x="0" y="83343"/>
                  </a:lnTo>
                  <a:lnTo>
                    <a:pt x="270865" y="83343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9">
            <a:extLst>
              <a:ext uri="{FF2B5EF4-FFF2-40B4-BE49-F238E27FC236}">
                <a16:creationId xmlns:a16="http://schemas.microsoft.com/office/drawing/2014/main" id="{7AB76C27-D219-7659-7EFE-C89DE2D3CA95}"/>
              </a:ext>
            </a:extLst>
          </p:cNvPr>
          <p:cNvGrpSpPr/>
          <p:nvPr/>
        </p:nvGrpSpPr>
        <p:grpSpPr>
          <a:xfrm>
            <a:off x="155565" y="6063619"/>
            <a:ext cx="323562" cy="264423"/>
            <a:chOff x="2075433" y="2771139"/>
            <a:chExt cx="666750" cy="517525"/>
          </a:xfrm>
        </p:grpSpPr>
        <p:sp>
          <p:nvSpPr>
            <p:cNvPr id="36" name="object 10">
              <a:extLst>
                <a:ext uri="{FF2B5EF4-FFF2-40B4-BE49-F238E27FC236}">
                  <a16:creationId xmlns:a16="http://schemas.microsoft.com/office/drawing/2014/main" id="{1ECD2684-7BF6-B173-1CF4-FAE902160AC5}"/>
                </a:ext>
              </a:extLst>
            </p:cNvPr>
            <p:cNvSpPr/>
            <p:nvPr/>
          </p:nvSpPr>
          <p:spPr>
            <a:xfrm>
              <a:off x="2387980" y="2771139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504" y="0"/>
                  </a:moveTo>
                  <a:lnTo>
                    <a:pt x="36575" y="58927"/>
                  </a:lnTo>
                  <a:lnTo>
                    <a:pt x="194691" y="217042"/>
                  </a:lnTo>
                  <a:lnTo>
                    <a:pt x="0" y="217042"/>
                  </a:lnTo>
                  <a:lnTo>
                    <a:pt x="0" y="300354"/>
                  </a:lnTo>
                  <a:lnTo>
                    <a:pt x="194691" y="300354"/>
                  </a:lnTo>
                  <a:lnTo>
                    <a:pt x="36575" y="458342"/>
                  </a:lnTo>
                  <a:lnTo>
                    <a:pt x="95504" y="517270"/>
                  </a:lnTo>
                  <a:lnTo>
                    <a:pt x="354202" y="258699"/>
                  </a:lnTo>
                  <a:lnTo>
                    <a:pt x="95504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1">
              <a:extLst>
                <a:ext uri="{FF2B5EF4-FFF2-40B4-BE49-F238E27FC236}">
                  <a16:creationId xmlns:a16="http://schemas.microsoft.com/office/drawing/2014/main" id="{D3A48206-C959-1B94-2313-C45B3682BFD0}"/>
                </a:ext>
              </a:extLst>
            </p:cNvPr>
            <p:cNvSpPr/>
            <p:nvPr/>
          </p:nvSpPr>
          <p:spPr>
            <a:xfrm>
              <a:off x="2075433" y="2988151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19">
                  <a:moveTo>
                    <a:pt x="270865" y="0"/>
                  </a:moveTo>
                  <a:lnTo>
                    <a:pt x="0" y="0"/>
                  </a:lnTo>
                  <a:lnTo>
                    <a:pt x="0" y="83343"/>
                  </a:lnTo>
                  <a:lnTo>
                    <a:pt x="270865" y="83343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9">
            <a:extLst>
              <a:ext uri="{FF2B5EF4-FFF2-40B4-BE49-F238E27FC236}">
                <a16:creationId xmlns:a16="http://schemas.microsoft.com/office/drawing/2014/main" id="{399C746B-A61D-C1E9-879B-FA28AE8436CE}"/>
              </a:ext>
            </a:extLst>
          </p:cNvPr>
          <p:cNvGrpSpPr/>
          <p:nvPr/>
        </p:nvGrpSpPr>
        <p:grpSpPr>
          <a:xfrm>
            <a:off x="155503" y="6602785"/>
            <a:ext cx="323562" cy="264423"/>
            <a:chOff x="2075433" y="2771139"/>
            <a:chExt cx="666750" cy="517525"/>
          </a:xfrm>
        </p:grpSpPr>
        <p:sp>
          <p:nvSpPr>
            <p:cNvPr id="39" name="object 10">
              <a:extLst>
                <a:ext uri="{FF2B5EF4-FFF2-40B4-BE49-F238E27FC236}">
                  <a16:creationId xmlns:a16="http://schemas.microsoft.com/office/drawing/2014/main" id="{6258BFD5-EE34-DEC7-7AAA-E44FE7622922}"/>
                </a:ext>
              </a:extLst>
            </p:cNvPr>
            <p:cNvSpPr/>
            <p:nvPr/>
          </p:nvSpPr>
          <p:spPr>
            <a:xfrm>
              <a:off x="2387980" y="2771139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504" y="0"/>
                  </a:moveTo>
                  <a:lnTo>
                    <a:pt x="36575" y="58927"/>
                  </a:lnTo>
                  <a:lnTo>
                    <a:pt x="194691" y="217042"/>
                  </a:lnTo>
                  <a:lnTo>
                    <a:pt x="0" y="217042"/>
                  </a:lnTo>
                  <a:lnTo>
                    <a:pt x="0" y="300354"/>
                  </a:lnTo>
                  <a:lnTo>
                    <a:pt x="194691" y="300354"/>
                  </a:lnTo>
                  <a:lnTo>
                    <a:pt x="36575" y="458342"/>
                  </a:lnTo>
                  <a:lnTo>
                    <a:pt x="95504" y="517270"/>
                  </a:lnTo>
                  <a:lnTo>
                    <a:pt x="354202" y="258699"/>
                  </a:lnTo>
                  <a:lnTo>
                    <a:pt x="95504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id="{D6B3D585-1802-229A-CFDC-1B2B64BD02CF}"/>
                </a:ext>
              </a:extLst>
            </p:cNvPr>
            <p:cNvSpPr/>
            <p:nvPr/>
          </p:nvSpPr>
          <p:spPr>
            <a:xfrm>
              <a:off x="2075433" y="2988151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19">
                  <a:moveTo>
                    <a:pt x="270865" y="0"/>
                  </a:moveTo>
                  <a:lnTo>
                    <a:pt x="0" y="0"/>
                  </a:lnTo>
                  <a:lnTo>
                    <a:pt x="0" y="83343"/>
                  </a:lnTo>
                  <a:lnTo>
                    <a:pt x="270865" y="83343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9">
            <a:extLst>
              <a:ext uri="{FF2B5EF4-FFF2-40B4-BE49-F238E27FC236}">
                <a16:creationId xmlns:a16="http://schemas.microsoft.com/office/drawing/2014/main" id="{F28D7C43-D5CC-EBEA-330D-718EB76E5696}"/>
              </a:ext>
            </a:extLst>
          </p:cNvPr>
          <p:cNvGrpSpPr/>
          <p:nvPr/>
        </p:nvGrpSpPr>
        <p:grpSpPr>
          <a:xfrm>
            <a:off x="151928" y="7169241"/>
            <a:ext cx="323562" cy="264423"/>
            <a:chOff x="2075433" y="2771139"/>
            <a:chExt cx="666750" cy="517525"/>
          </a:xfrm>
        </p:grpSpPr>
        <p:sp>
          <p:nvSpPr>
            <p:cNvPr id="42" name="object 10">
              <a:extLst>
                <a:ext uri="{FF2B5EF4-FFF2-40B4-BE49-F238E27FC236}">
                  <a16:creationId xmlns:a16="http://schemas.microsoft.com/office/drawing/2014/main" id="{01217F10-87C9-794B-FF23-80ADD902618A}"/>
                </a:ext>
              </a:extLst>
            </p:cNvPr>
            <p:cNvSpPr/>
            <p:nvPr/>
          </p:nvSpPr>
          <p:spPr>
            <a:xfrm>
              <a:off x="2387980" y="2771139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504" y="0"/>
                  </a:moveTo>
                  <a:lnTo>
                    <a:pt x="36575" y="58927"/>
                  </a:lnTo>
                  <a:lnTo>
                    <a:pt x="194691" y="217042"/>
                  </a:lnTo>
                  <a:lnTo>
                    <a:pt x="0" y="217042"/>
                  </a:lnTo>
                  <a:lnTo>
                    <a:pt x="0" y="300354"/>
                  </a:lnTo>
                  <a:lnTo>
                    <a:pt x="194691" y="300354"/>
                  </a:lnTo>
                  <a:lnTo>
                    <a:pt x="36575" y="458342"/>
                  </a:lnTo>
                  <a:lnTo>
                    <a:pt x="95504" y="517270"/>
                  </a:lnTo>
                  <a:lnTo>
                    <a:pt x="354202" y="258699"/>
                  </a:lnTo>
                  <a:lnTo>
                    <a:pt x="95504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1">
              <a:extLst>
                <a:ext uri="{FF2B5EF4-FFF2-40B4-BE49-F238E27FC236}">
                  <a16:creationId xmlns:a16="http://schemas.microsoft.com/office/drawing/2014/main" id="{68989FE5-D312-094D-0279-5838BAA2E2EA}"/>
                </a:ext>
              </a:extLst>
            </p:cNvPr>
            <p:cNvSpPr/>
            <p:nvPr/>
          </p:nvSpPr>
          <p:spPr>
            <a:xfrm>
              <a:off x="2075433" y="2988151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19">
                  <a:moveTo>
                    <a:pt x="270865" y="0"/>
                  </a:moveTo>
                  <a:lnTo>
                    <a:pt x="0" y="0"/>
                  </a:lnTo>
                  <a:lnTo>
                    <a:pt x="0" y="83343"/>
                  </a:lnTo>
                  <a:lnTo>
                    <a:pt x="270865" y="83343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9">
            <a:extLst>
              <a:ext uri="{FF2B5EF4-FFF2-40B4-BE49-F238E27FC236}">
                <a16:creationId xmlns:a16="http://schemas.microsoft.com/office/drawing/2014/main" id="{D89AC857-3A0F-90A4-5345-835FACF475FF}"/>
              </a:ext>
            </a:extLst>
          </p:cNvPr>
          <p:cNvGrpSpPr/>
          <p:nvPr/>
        </p:nvGrpSpPr>
        <p:grpSpPr>
          <a:xfrm>
            <a:off x="155503" y="7719073"/>
            <a:ext cx="323562" cy="264423"/>
            <a:chOff x="2075433" y="2771139"/>
            <a:chExt cx="666750" cy="517525"/>
          </a:xfrm>
        </p:grpSpPr>
        <p:sp>
          <p:nvSpPr>
            <p:cNvPr id="45" name="object 10">
              <a:extLst>
                <a:ext uri="{FF2B5EF4-FFF2-40B4-BE49-F238E27FC236}">
                  <a16:creationId xmlns:a16="http://schemas.microsoft.com/office/drawing/2014/main" id="{9C26B01B-4DF6-62FA-3899-A1609BCE945D}"/>
                </a:ext>
              </a:extLst>
            </p:cNvPr>
            <p:cNvSpPr/>
            <p:nvPr/>
          </p:nvSpPr>
          <p:spPr>
            <a:xfrm>
              <a:off x="2387980" y="2771139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504" y="0"/>
                  </a:moveTo>
                  <a:lnTo>
                    <a:pt x="36575" y="58927"/>
                  </a:lnTo>
                  <a:lnTo>
                    <a:pt x="194691" y="217042"/>
                  </a:lnTo>
                  <a:lnTo>
                    <a:pt x="0" y="217042"/>
                  </a:lnTo>
                  <a:lnTo>
                    <a:pt x="0" y="300354"/>
                  </a:lnTo>
                  <a:lnTo>
                    <a:pt x="194691" y="300354"/>
                  </a:lnTo>
                  <a:lnTo>
                    <a:pt x="36575" y="458342"/>
                  </a:lnTo>
                  <a:lnTo>
                    <a:pt x="95504" y="517270"/>
                  </a:lnTo>
                  <a:lnTo>
                    <a:pt x="354202" y="258699"/>
                  </a:lnTo>
                  <a:lnTo>
                    <a:pt x="95504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1">
              <a:extLst>
                <a:ext uri="{FF2B5EF4-FFF2-40B4-BE49-F238E27FC236}">
                  <a16:creationId xmlns:a16="http://schemas.microsoft.com/office/drawing/2014/main" id="{6D0B74EF-A4B4-E6F4-8E13-D8313C72C9A5}"/>
                </a:ext>
              </a:extLst>
            </p:cNvPr>
            <p:cNvSpPr/>
            <p:nvPr/>
          </p:nvSpPr>
          <p:spPr>
            <a:xfrm>
              <a:off x="2075433" y="2988151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19">
                  <a:moveTo>
                    <a:pt x="270865" y="0"/>
                  </a:moveTo>
                  <a:lnTo>
                    <a:pt x="0" y="0"/>
                  </a:lnTo>
                  <a:lnTo>
                    <a:pt x="0" y="83343"/>
                  </a:lnTo>
                  <a:lnTo>
                    <a:pt x="270865" y="83343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9">
            <a:extLst>
              <a:ext uri="{FF2B5EF4-FFF2-40B4-BE49-F238E27FC236}">
                <a16:creationId xmlns:a16="http://schemas.microsoft.com/office/drawing/2014/main" id="{BC5913F4-47B7-1A8D-B1E6-726443E94E97}"/>
              </a:ext>
            </a:extLst>
          </p:cNvPr>
          <p:cNvGrpSpPr/>
          <p:nvPr/>
        </p:nvGrpSpPr>
        <p:grpSpPr>
          <a:xfrm>
            <a:off x="151981" y="8247573"/>
            <a:ext cx="323562" cy="264423"/>
            <a:chOff x="2075433" y="2771139"/>
            <a:chExt cx="666750" cy="517525"/>
          </a:xfrm>
        </p:grpSpPr>
        <p:sp>
          <p:nvSpPr>
            <p:cNvPr id="48" name="object 10">
              <a:extLst>
                <a:ext uri="{FF2B5EF4-FFF2-40B4-BE49-F238E27FC236}">
                  <a16:creationId xmlns:a16="http://schemas.microsoft.com/office/drawing/2014/main" id="{F4BB448B-2A44-A227-C5AD-18F1B062AEB0}"/>
                </a:ext>
              </a:extLst>
            </p:cNvPr>
            <p:cNvSpPr/>
            <p:nvPr/>
          </p:nvSpPr>
          <p:spPr>
            <a:xfrm>
              <a:off x="2387980" y="2771139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504" y="0"/>
                  </a:moveTo>
                  <a:lnTo>
                    <a:pt x="36575" y="58927"/>
                  </a:lnTo>
                  <a:lnTo>
                    <a:pt x="194691" y="217042"/>
                  </a:lnTo>
                  <a:lnTo>
                    <a:pt x="0" y="217042"/>
                  </a:lnTo>
                  <a:lnTo>
                    <a:pt x="0" y="300354"/>
                  </a:lnTo>
                  <a:lnTo>
                    <a:pt x="194691" y="300354"/>
                  </a:lnTo>
                  <a:lnTo>
                    <a:pt x="36575" y="458342"/>
                  </a:lnTo>
                  <a:lnTo>
                    <a:pt x="95504" y="517270"/>
                  </a:lnTo>
                  <a:lnTo>
                    <a:pt x="354202" y="258699"/>
                  </a:lnTo>
                  <a:lnTo>
                    <a:pt x="95504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1">
              <a:extLst>
                <a:ext uri="{FF2B5EF4-FFF2-40B4-BE49-F238E27FC236}">
                  <a16:creationId xmlns:a16="http://schemas.microsoft.com/office/drawing/2014/main" id="{9AC8C4AD-15C0-D6B9-2C82-1BEE4AA99BC0}"/>
                </a:ext>
              </a:extLst>
            </p:cNvPr>
            <p:cNvSpPr/>
            <p:nvPr/>
          </p:nvSpPr>
          <p:spPr>
            <a:xfrm>
              <a:off x="2075433" y="2988151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19">
                  <a:moveTo>
                    <a:pt x="270865" y="0"/>
                  </a:moveTo>
                  <a:lnTo>
                    <a:pt x="0" y="0"/>
                  </a:lnTo>
                  <a:lnTo>
                    <a:pt x="0" y="83343"/>
                  </a:lnTo>
                  <a:lnTo>
                    <a:pt x="270865" y="83343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90B9F76-897A-206B-1EC3-CB2937576EFE}"/>
              </a:ext>
            </a:extLst>
          </p:cNvPr>
          <p:cNvSpPr txBox="1"/>
          <p:nvPr/>
        </p:nvSpPr>
        <p:spPr>
          <a:xfrm>
            <a:off x="1371600" y="1719953"/>
            <a:ext cx="125045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5575" algn="ctr">
              <a:spcBef>
                <a:spcPts val="105"/>
              </a:spcBef>
              <a:buNone/>
            </a:pPr>
            <a:r>
              <a:rPr lang="ru-RU" sz="3200" b="1" u="sng" spc="-30" dirty="0">
                <a:solidFill>
                  <a:srgbClr val="17305C"/>
                </a:solidFill>
                <a:latin typeface="Roboto"/>
                <a:ea typeface="+mj-ea"/>
                <a:cs typeface="Roboto"/>
              </a:rPr>
              <a:t>Проект образовательной программы «Академия экспорта: основы международной торговли 3.0»</a:t>
            </a:r>
          </a:p>
        </p:txBody>
      </p:sp>
      <p:pic>
        <p:nvPicPr>
          <p:cNvPr id="53" name="Рисунок 52" descr="Изображение выглядит как шаблон, прямоугольный, пиксел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24122D2-733F-7BF3-4D78-AC0DBF81D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459" y="3807346"/>
            <a:ext cx="3911727" cy="39117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5D90E-9962-7743-DB7C-95C107CBD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44A612CA-C249-BC3B-BB97-799A7E4A5B5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858857"/>
            <a:ext cx="979556" cy="856286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E158AE68-F549-FD4B-10E7-9CA27F27DEA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28600" y="0"/>
            <a:ext cx="5359400" cy="4210177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76153D82-BE06-B1BD-95F1-0D38B79634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4987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05"/>
              </a:spcBef>
            </a:pPr>
            <a:r>
              <a:rPr sz="4400" spc="-30" dirty="0"/>
              <a:t>Образовательные</a:t>
            </a:r>
            <a:r>
              <a:rPr sz="4400" spc="-130" dirty="0"/>
              <a:t> </a:t>
            </a:r>
            <a:r>
              <a:rPr sz="4400" spc="-10" dirty="0"/>
              <a:t>вебинары</a:t>
            </a:r>
            <a:endParaRPr sz="4400" dirty="0"/>
          </a:p>
        </p:txBody>
      </p:sp>
      <p:pic>
        <p:nvPicPr>
          <p:cNvPr id="12" name="Рисунок 11" descr="Изображение выглядит как текст, снимок экрана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0F98A55-7E88-37E3-EEB8-96C43C9A5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78" y="1323420"/>
            <a:ext cx="6685453" cy="8753522"/>
          </a:xfrm>
          <a:prstGeom prst="rect">
            <a:avLst/>
          </a:prstGeom>
        </p:spPr>
      </p:pic>
      <p:sp>
        <p:nvSpPr>
          <p:cNvPr id="16" name="object 6">
            <a:extLst>
              <a:ext uri="{FF2B5EF4-FFF2-40B4-BE49-F238E27FC236}">
                <a16:creationId xmlns:a16="http://schemas.microsoft.com/office/drawing/2014/main" id="{F5A84376-964E-DD14-96AB-73609B443251}"/>
              </a:ext>
            </a:extLst>
          </p:cNvPr>
          <p:cNvSpPr txBox="1">
            <a:spLocks/>
          </p:cNvSpPr>
          <p:nvPr/>
        </p:nvSpPr>
        <p:spPr>
          <a:xfrm>
            <a:off x="7201917" y="5008878"/>
            <a:ext cx="9708591" cy="2156564"/>
          </a:xfrm>
          <a:prstGeom prst="rect">
            <a:avLst/>
          </a:prstGeom>
        </p:spPr>
        <p:txBody>
          <a:bodyPr vert="horz" wrap="square" lIns="0" tIns="184987" rIns="0" bIns="0" rtlCol="0">
            <a:spAutoFit/>
          </a:bodyPr>
          <a:lstStyle>
            <a:lvl1pPr>
              <a:defRPr sz="6000" b="1" i="0">
                <a:solidFill>
                  <a:srgbClr val="17305C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ru-RU" sz="3200" dirty="0"/>
              <a:t>Акселерационная программа </a:t>
            </a:r>
          </a:p>
          <a:p>
            <a:pPr algn="ctr"/>
            <a:r>
              <a:rPr lang="ru-RU" sz="3200" dirty="0"/>
              <a:t>«Экспортный Бустер» </a:t>
            </a:r>
          </a:p>
          <a:p>
            <a:pPr algn="ctr"/>
            <a:r>
              <a:rPr lang="ru-RU" sz="3200" dirty="0"/>
              <a:t>в муниципальных образованиях </a:t>
            </a:r>
          </a:p>
          <a:p>
            <a:pPr algn="ctr"/>
            <a:r>
              <a:rPr lang="ru-RU" sz="3200" dirty="0"/>
              <a:t>Краснодарского края</a:t>
            </a:r>
          </a:p>
        </p:txBody>
      </p:sp>
      <p:pic>
        <p:nvPicPr>
          <p:cNvPr id="18" name="Рисунок 17" descr="Изображение выглядит как текст, снимок экрана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65DA5DB-EAE4-304C-A9E2-176138F04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609" y="1323420"/>
            <a:ext cx="6709723" cy="304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0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8521" y="4244747"/>
            <a:ext cx="3032119" cy="32206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85880" y="6111672"/>
            <a:ext cx="1761247" cy="40198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99180" y="82718"/>
            <a:ext cx="1837708" cy="18003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9430710"/>
            <a:ext cx="979556" cy="85628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41808" y="6948296"/>
            <a:ext cx="8585200" cy="2430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0" marR="819150" algn="ctr">
              <a:lnSpc>
                <a:spcPct val="100000"/>
              </a:lnSpc>
              <a:spcBef>
                <a:spcPts val="100"/>
              </a:spcBef>
            </a:pPr>
            <a:r>
              <a:rPr sz="3300" b="1" dirty="0">
                <a:solidFill>
                  <a:srgbClr val="17305C"/>
                </a:solidFill>
                <a:latin typeface="Roboto"/>
                <a:cs typeface="Roboto"/>
              </a:rPr>
              <a:t>Аналитика.</a:t>
            </a:r>
            <a:r>
              <a:rPr sz="3300" b="1" spc="-8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b="1" dirty="0">
                <a:solidFill>
                  <a:srgbClr val="17305C"/>
                </a:solidFill>
                <a:latin typeface="Roboto"/>
                <a:cs typeface="Roboto"/>
              </a:rPr>
              <a:t>Барьеры</a:t>
            </a:r>
            <a:r>
              <a:rPr sz="3300" b="1" spc="-7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b="1" dirty="0">
                <a:solidFill>
                  <a:srgbClr val="17305C"/>
                </a:solidFill>
                <a:latin typeface="Roboto"/>
                <a:cs typeface="Roboto"/>
              </a:rPr>
              <a:t>и</a:t>
            </a:r>
            <a:r>
              <a:rPr sz="3300" b="1" spc="-8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b="1" spc="-10" dirty="0">
                <a:solidFill>
                  <a:srgbClr val="17305C"/>
                </a:solidFill>
                <a:latin typeface="Roboto"/>
                <a:cs typeface="Roboto"/>
              </a:rPr>
              <a:t>требования рынков</a:t>
            </a:r>
            <a:endParaRPr sz="3300">
              <a:latin typeface="Roboto"/>
              <a:cs typeface="Roboto"/>
            </a:endParaRPr>
          </a:p>
          <a:p>
            <a:pPr marL="12065" marR="5080" indent="8890" algn="ctr">
              <a:lnSpc>
                <a:spcPct val="100000"/>
              </a:lnSpc>
              <a:spcBef>
                <a:spcPts val="2730"/>
              </a:spcBef>
            </a:pPr>
            <a:r>
              <a:rPr sz="2300" i="1" spc="-65" dirty="0">
                <a:solidFill>
                  <a:srgbClr val="17305C"/>
                </a:solidFill>
                <a:latin typeface="Roboto"/>
                <a:cs typeface="Roboto"/>
              </a:rPr>
              <a:t>Уникальный</a:t>
            </a:r>
            <a:r>
              <a:rPr sz="2300" i="1" spc="-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170" dirty="0">
                <a:solidFill>
                  <a:srgbClr val="17305C"/>
                </a:solidFill>
                <a:latin typeface="Roboto"/>
                <a:cs typeface="Roboto"/>
              </a:rPr>
              <a:t>информационно-</a:t>
            </a:r>
            <a:r>
              <a:rPr sz="2300" i="1" spc="-60" dirty="0">
                <a:solidFill>
                  <a:srgbClr val="17305C"/>
                </a:solidFill>
                <a:latin typeface="Roboto"/>
                <a:cs typeface="Roboto"/>
              </a:rPr>
              <a:t>аналитический </a:t>
            </a:r>
            <a:r>
              <a:rPr sz="2300" i="1" spc="-80" dirty="0">
                <a:solidFill>
                  <a:srgbClr val="17305C"/>
                </a:solidFill>
                <a:latin typeface="Roboto"/>
                <a:cs typeface="Roboto"/>
              </a:rPr>
              <a:t>портал</a:t>
            </a:r>
            <a:r>
              <a:rPr sz="2300" i="1" spc="-1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25" dirty="0">
                <a:solidFill>
                  <a:srgbClr val="17305C"/>
                </a:solidFill>
                <a:latin typeface="Roboto"/>
                <a:cs typeface="Roboto"/>
              </a:rPr>
              <a:t>по</a:t>
            </a:r>
            <a:r>
              <a:rPr sz="2300" i="1" spc="57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95" dirty="0">
                <a:solidFill>
                  <a:srgbClr val="17305C"/>
                </a:solidFill>
                <a:latin typeface="Roboto"/>
                <a:cs typeface="Roboto"/>
              </a:rPr>
              <a:t>торговым</a:t>
            </a:r>
            <a:r>
              <a:rPr sz="2300" i="1" spc="-12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75" dirty="0">
                <a:solidFill>
                  <a:srgbClr val="17305C"/>
                </a:solidFill>
                <a:latin typeface="Roboto"/>
                <a:cs typeface="Roboto"/>
              </a:rPr>
              <a:t>барьерам</a:t>
            </a:r>
            <a:r>
              <a:rPr sz="2300" i="1" spc="-7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dirty="0">
                <a:solidFill>
                  <a:srgbClr val="17305C"/>
                </a:solidFill>
                <a:latin typeface="Roboto"/>
                <a:cs typeface="Roboto"/>
              </a:rPr>
              <a:t>и</a:t>
            </a:r>
            <a:r>
              <a:rPr sz="2300" i="1" spc="-5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65" dirty="0">
                <a:solidFill>
                  <a:srgbClr val="17305C"/>
                </a:solidFill>
                <a:latin typeface="Roboto"/>
                <a:cs typeface="Roboto"/>
              </a:rPr>
              <a:t>ограничениям,</a:t>
            </a:r>
            <a:r>
              <a:rPr sz="2300" i="1" spc="-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110" dirty="0">
                <a:solidFill>
                  <a:srgbClr val="17305C"/>
                </a:solidFill>
                <a:latin typeface="Roboto"/>
                <a:cs typeface="Roboto"/>
              </a:rPr>
              <a:t>действующим</a:t>
            </a:r>
            <a:r>
              <a:rPr sz="2300" i="1" spc="-12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25" dirty="0">
                <a:solidFill>
                  <a:srgbClr val="17305C"/>
                </a:solidFill>
                <a:latin typeface="Roboto"/>
                <a:cs typeface="Roboto"/>
              </a:rPr>
              <a:t>на </a:t>
            </a:r>
            <a:r>
              <a:rPr sz="2300" i="1" spc="-80" dirty="0">
                <a:solidFill>
                  <a:srgbClr val="17305C"/>
                </a:solidFill>
                <a:latin typeface="Roboto"/>
                <a:cs typeface="Roboto"/>
              </a:rPr>
              <a:t>зарубежных</a:t>
            </a:r>
            <a:r>
              <a:rPr sz="2300" i="1" spc="-6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85" dirty="0">
                <a:solidFill>
                  <a:srgbClr val="17305C"/>
                </a:solidFill>
                <a:latin typeface="Roboto"/>
                <a:cs typeface="Roboto"/>
              </a:rPr>
              <a:t>рынках</a:t>
            </a:r>
            <a:r>
              <a:rPr sz="2300" i="1" spc="-10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dirty="0">
                <a:solidFill>
                  <a:srgbClr val="17305C"/>
                </a:solidFill>
                <a:latin typeface="Roboto"/>
                <a:cs typeface="Roboto"/>
              </a:rPr>
              <a:t>в</a:t>
            </a:r>
            <a:r>
              <a:rPr sz="2300" i="1" spc="-6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55" dirty="0">
                <a:solidFill>
                  <a:srgbClr val="17305C"/>
                </a:solidFill>
                <a:latin typeface="Roboto"/>
                <a:cs typeface="Roboto"/>
              </a:rPr>
              <a:t>отношении</a:t>
            </a:r>
            <a:r>
              <a:rPr sz="2300" i="1" spc="-8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95" dirty="0">
                <a:solidFill>
                  <a:srgbClr val="17305C"/>
                </a:solidFill>
                <a:latin typeface="Roboto"/>
                <a:cs typeface="Roboto"/>
              </a:rPr>
              <a:t>товаров</a:t>
            </a:r>
            <a:r>
              <a:rPr sz="2300" i="1" spc="-4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65" dirty="0">
                <a:solidFill>
                  <a:srgbClr val="17305C"/>
                </a:solidFill>
                <a:latin typeface="Roboto"/>
                <a:cs typeface="Roboto"/>
              </a:rPr>
              <a:t>российского</a:t>
            </a:r>
            <a:r>
              <a:rPr sz="2300" i="1" spc="-9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25" dirty="0">
                <a:solidFill>
                  <a:srgbClr val="17305C"/>
                </a:solidFill>
                <a:latin typeface="Roboto"/>
                <a:cs typeface="Roboto"/>
              </a:rPr>
              <a:t>экспорта</a:t>
            </a:r>
            <a:endParaRPr sz="2300">
              <a:latin typeface="Roboto"/>
              <a:cs typeface="Robo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8223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500"/>
              </a:spcBef>
            </a:pPr>
            <a:r>
              <a:rPr sz="4400" spc="-10" dirty="0"/>
              <a:t>Аналитика</a:t>
            </a:r>
            <a:endParaRPr sz="4400"/>
          </a:p>
          <a:p>
            <a:pPr marL="243840" marR="5080">
              <a:lnSpc>
                <a:spcPct val="100000"/>
              </a:lnSpc>
              <a:spcBef>
                <a:spcPts val="275"/>
              </a:spcBef>
            </a:pPr>
            <a:r>
              <a:rPr sz="3000" b="0" i="1" spc="-45" dirty="0">
                <a:latin typeface="Roboto"/>
                <a:cs typeface="Roboto"/>
              </a:rPr>
              <a:t>Анализ</a:t>
            </a:r>
            <a:r>
              <a:rPr sz="3000" b="0" i="1" spc="-145" dirty="0">
                <a:latin typeface="Roboto"/>
                <a:cs typeface="Roboto"/>
              </a:rPr>
              <a:t> </a:t>
            </a:r>
            <a:r>
              <a:rPr sz="3000" b="0" i="1" spc="-90" dirty="0">
                <a:latin typeface="Roboto"/>
                <a:cs typeface="Roboto"/>
              </a:rPr>
              <a:t>перспектив</a:t>
            </a:r>
            <a:r>
              <a:rPr sz="3000" b="0" i="1" spc="-110" dirty="0">
                <a:latin typeface="Roboto"/>
                <a:cs typeface="Roboto"/>
              </a:rPr>
              <a:t> </a:t>
            </a:r>
            <a:r>
              <a:rPr sz="3000" b="0" i="1" spc="-140" dirty="0">
                <a:latin typeface="Roboto"/>
                <a:cs typeface="Roboto"/>
              </a:rPr>
              <a:t>выхода</a:t>
            </a:r>
            <a:r>
              <a:rPr sz="3000" b="0" i="1" spc="-160" dirty="0">
                <a:latin typeface="Roboto"/>
                <a:cs typeface="Roboto"/>
              </a:rPr>
              <a:t> </a:t>
            </a:r>
            <a:r>
              <a:rPr sz="3000" b="0" i="1" spc="-20" dirty="0">
                <a:latin typeface="Roboto"/>
                <a:cs typeface="Roboto"/>
              </a:rPr>
              <a:t>на</a:t>
            </a:r>
            <a:r>
              <a:rPr sz="3000" b="0" i="1" spc="-150" dirty="0">
                <a:latin typeface="Roboto"/>
                <a:cs typeface="Roboto"/>
              </a:rPr>
              <a:t> </a:t>
            </a:r>
            <a:r>
              <a:rPr sz="3000" b="0" i="1" spc="-100" dirty="0">
                <a:latin typeface="Roboto"/>
                <a:cs typeface="Roboto"/>
              </a:rPr>
              <a:t>конкретный</a:t>
            </a:r>
            <a:r>
              <a:rPr sz="3000" b="0" i="1" spc="-135" dirty="0">
                <a:latin typeface="Roboto"/>
                <a:cs typeface="Roboto"/>
              </a:rPr>
              <a:t> </a:t>
            </a:r>
            <a:r>
              <a:rPr sz="3000" b="0" i="1" spc="-75" dirty="0">
                <a:latin typeface="Roboto"/>
                <a:cs typeface="Roboto"/>
              </a:rPr>
              <a:t>рынок</a:t>
            </a:r>
            <a:r>
              <a:rPr sz="3000" b="0" i="1" spc="-105" dirty="0">
                <a:latin typeface="Roboto"/>
                <a:cs typeface="Roboto"/>
              </a:rPr>
              <a:t> </a:t>
            </a:r>
            <a:r>
              <a:rPr sz="3000" b="0" i="1" spc="-60" dirty="0">
                <a:latin typeface="Roboto"/>
                <a:cs typeface="Roboto"/>
              </a:rPr>
              <a:t>конкретного</a:t>
            </a:r>
            <a:r>
              <a:rPr sz="3000" b="0" i="1" spc="-25" dirty="0">
                <a:latin typeface="Roboto"/>
                <a:cs typeface="Roboto"/>
              </a:rPr>
              <a:t> </a:t>
            </a:r>
            <a:r>
              <a:rPr sz="3000" b="0" i="1" spc="-20" dirty="0">
                <a:latin typeface="Roboto"/>
                <a:cs typeface="Roboto"/>
              </a:rPr>
              <a:t>МСП, </a:t>
            </a:r>
            <a:r>
              <a:rPr sz="3000" b="0" i="1" spc="-70" dirty="0">
                <a:latin typeface="Roboto"/>
                <a:cs typeface="Roboto"/>
              </a:rPr>
              <a:t>анализ</a:t>
            </a:r>
            <a:r>
              <a:rPr sz="3000" b="0" i="1" spc="-95" dirty="0">
                <a:latin typeface="Roboto"/>
                <a:cs typeface="Roboto"/>
              </a:rPr>
              <a:t> </a:t>
            </a:r>
            <a:r>
              <a:rPr sz="3000" b="0" i="1" spc="-10" dirty="0">
                <a:latin typeface="Roboto"/>
                <a:cs typeface="Roboto"/>
              </a:rPr>
              <a:t>барьеров</a:t>
            </a:r>
            <a:endParaRPr sz="3000">
              <a:latin typeface="Roboto"/>
              <a:cs typeface="Roboto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05554" y="3335598"/>
            <a:ext cx="3337515" cy="33684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99620" y="3407028"/>
            <a:ext cx="3486150" cy="34766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460348" y="8502650"/>
            <a:ext cx="120650" cy="1174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262713" y="8505825"/>
            <a:ext cx="123825" cy="1174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21637" y="8853169"/>
            <a:ext cx="120650" cy="11747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137515" y="8856344"/>
            <a:ext cx="123825" cy="11747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1664716"/>
            <a:ext cx="2621279" cy="361099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11082" y="7510394"/>
            <a:ext cx="4158742" cy="277660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609326" y="6945883"/>
            <a:ext cx="6355715" cy="211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1450" marR="1275715" indent="-1316990">
              <a:lnSpc>
                <a:spcPct val="100000"/>
              </a:lnSpc>
              <a:spcBef>
                <a:spcPts val="100"/>
              </a:spcBef>
            </a:pPr>
            <a:r>
              <a:rPr sz="3300" b="1" dirty="0">
                <a:solidFill>
                  <a:srgbClr val="17305C"/>
                </a:solidFill>
                <a:latin typeface="Roboto"/>
                <a:cs typeface="Roboto"/>
              </a:rPr>
              <a:t>Аналитические</a:t>
            </a:r>
            <a:r>
              <a:rPr sz="3300" b="1" spc="-9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b="1" dirty="0">
                <a:solidFill>
                  <a:srgbClr val="17305C"/>
                </a:solidFill>
                <a:latin typeface="Roboto"/>
                <a:cs typeface="Roboto"/>
              </a:rPr>
              <a:t>отчеты</a:t>
            </a:r>
            <a:r>
              <a:rPr sz="3300" b="1" spc="-9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b="1" spc="-50" dirty="0">
                <a:solidFill>
                  <a:srgbClr val="17305C"/>
                </a:solidFill>
                <a:latin typeface="Roboto"/>
                <a:cs typeface="Roboto"/>
              </a:rPr>
              <a:t>и </a:t>
            </a:r>
            <a:r>
              <a:rPr sz="3300" b="1" spc="-10" dirty="0">
                <a:solidFill>
                  <a:srgbClr val="17305C"/>
                </a:solidFill>
                <a:latin typeface="Roboto"/>
                <a:cs typeface="Roboto"/>
              </a:rPr>
              <a:t>требования</a:t>
            </a:r>
            <a:endParaRPr sz="33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3035"/>
              </a:spcBef>
              <a:tabLst>
                <a:tab pos="2962910" algn="l"/>
                <a:tab pos="4829175" algn="l"/>
              </a:tabLst>
            </a:pPr>
            <a:r>
              <a:rPr sz="2300" i="1" spc="-185" dirty="0">
                <a:solidFill>
                  <a:srgbClr val="17305C"/>
                </a:solidFill>
                <a:latin typeface="Roboto"/>
                <a:cs typeface="Roboto"/>
              </a:rPr>
              <a:t>Цифровая</a:t>
            </a:r>
            <a:r>
              <a:rPr sz="2300" i="1" spc="-15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10" dirty="0">
                <a:solidFill>
                  <a:srgbClr val="17305C"/>
                </a:solidFill>
                <a:latin typeface="Roboto"/>
                <a:cs typeface="Roboto"/>
              </a:rPr>
              <a:t>платформа</a:t>
            </a:r>
            <a:r>
              <a:rPr sz="2300" i="1" dirty="0">
                <a:solidFill>
                  <a:srgbClr val="17305C"/>
                </a:solidFill>
                <a:latin typeface="Roboto"/>
                <a:cs typeface="Roboto"/>
              </a:rPr>
              <a:t>	</a:t>
            </a:r>
            <a:r>
              <a:rPr sz="2300" i="1" spc="-50" dirty="0">
                <a:solidFill>
                  <a:srgbClr val="17305C"/>
                </a:solidFill>
                <a:latin typeface="Roboto"/>
                <a:cs typeface="Roboto"/>
              </a:rPr>
              <a:t>Мой</a:t>
            </a:r>
            <a:r>
              <a:rPr sz="2300" i="1" spc="-9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10" dirty="0">
                <a:solidFill>
                  <a:srgbClr val="17305C"/>
                </a:solidFill>
                <a:latin typeface="Roboto"/>
                <a:cs typeface="Roboto"/>
              </a:rPr>
              <a:t>экспорт</a:t>
            </a:r>
            <a:r>
              <a:rPr sz="2300" i="1" dirty="0">
                <a:solidFill>
                  <a:srgbClr val="17305C"/>
                </a:solidFill>
                <a:latin typeface="Roboto"/>
                <a:cs typeface="Roboto"/>
              </a:rPr>
              <a:t>	</a:t>
            </a:r>
            <a:r>
              <a:rPr sz="2300" i="1" spc="-280" dirty="0">
                <a:solidFill>
                  <a:srgbClr val="17305C"/>
                </a:solidFill>
                <a:latin typeface="Roboto"/>
                <a:cs typeface="Roboto"/>
              </a:rPr>
              <a:t>-</a:t>
            </a:r>
            <a:r>
              <a:rPr sz="2300" i="1" spc="-70" dirty="0">
                <a:solidFill>
                  <a:srgbClr val="17305C"/>
                </a:solidFill>
                <a:latin typeface="Roboto"/>
                <a:cs typeface="Roboto"/>
              </a:rPr>
              <a:t>услуги</a:t>
            </a:r>
            <a:r>
              <a:rPr sz="2300" i="1" spc="-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25" dirty="0">
                <a:solidFill>
                  <a:srgbClr val="17305C"/>
                </a:solidFill>
                <a:latin typeface="Roboto"/>
                <a:cs typeface="Roboto"/>
              </a:rPr>
              <a:t>для</a:t>
            </a:r>
            <a:endParaRPr sz="2300">
              <a:latin typeface="Roboto"/>
              <a:cs typeface="Roboto"/>
            </a:endParaRPr>
          </a:p>
          <a:p>
            <a:pPr marL="127635" algn="ctr">
              <a:lnSpc>
                <a:spcPct val="100000"/>
              </a:lnSpc>
              <a:tabLst>
                <a:tab pos="3312160" algn="l"/>
              </a:tabLst>
            </a:pPr>
            <a:r>
              <a:rPr sz="2300" i="1" spc="-100" dirty="0">
                <a:solidFill>
                  <a:srgbClr val="17305C"/>
                </a:solidFill>
                <a:latin typeface="Roboto"/>
                <a:cs typeface="Roboto"/>
              </a:rPr>
              <a:t>экспортеров</a:t>
            </a:r>
            <a:r>
              <a:rPr sz="2300" i="1" spc="-13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dirty="0">
                <a:solidFill>
                  <a:srgbClr val="17305C"/>
                </a:solidFill>
                <a:latin typeface="Roboto"/>
                <a:cs typeface="Roboto"/>
              </a:rPr>
              <a:t>в</a:t>
            </a:r>
            <a:r>
              <a:rPr sz="2300" i="1" spc="-5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10" dirty="0">
                <a:solidFill>
                  <a:srgbClr val="17305C"/>
                </a:solidFill>
                <a:latin typeface="Roboto"/>
                <a:cs typeface="Roboto"/>
              </a:rPr>
              <a:t>режиме</a:t>
            </a:r>
            <a:r>
              <a:rPr sz="2300" i="1" dirty="0">
                <a:solidFill>
                  <a:srgbClr val="17305C"/>
                </a:solidFill>
                <a:latin typeface="Roboto"/>
                <a:cs typeface="Roboto"/>
              </a:rPr>
              <a:t>	</a:t>
            </a:r>
            <a:r>
              <a:rPr sz="2300" i="1" spc="-55" dirty="0">
                <a:solidFill>
                  <a:srgbClr val="17305C"/>
                </a:solidFill>
                <a:latin typeface="Roboto"/>
                <a:cs typeface="Roboto"/>
              </a:rPr>
              <a:t>Одно</a:t>
            </a:r>
            <a:r>
              <a:rPr sz="2300" i="1" spc="-6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2300" i="1" spc="-20" dirty="0">
                <a:solidFill>
                  <a:srgbClr val="17305C"/>
                </a:solidFill>
                <a:latin typeface="Roboto"/>
                <a:cs typeface="Roboto"/>
              </a:rPr>
              <a:t>окно</a:t>
            </a:r>
            <a:endParaRPr sz="23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183" y="8484603"/>
            <a:ext cx="1520941" cy="162528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68829" y="8128634"/>
            <a:ext cx="666750" cy="517525"/>
            <a:chOff x="2068829" y="8128634"/>
            <a:chExt cx="666750" cy="517525"/>
          </a:xfrm>
        </p:grpSpPr>
        <p:sp>
          <p:nvSpPr>
            <p:cNvPr id="4" name="object 4"/>
            <p:cNvSpPr/>
            <p:nvPr/>
          </p:nvSpPr>
          <p:spPr>
            <a:xfrm>
              <a:off x="2381376" y="8128634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631" y="0"/>
                  </a:moveTo>
                  <a:lnTo>
                    <a:pt x="36703" y="58928"/>
                  </a:lnTo>
                  <a:lnTo>
                    <a:pt x="194691" y="216916"/>
                  </a:lnTo>
                  <a:lnTo>
                    <a:pt x="0" y="216916"/>
                  </a:lnTo>
                  <a:lnTo>
                    <a:pt x="0" y="300355"/>
                  </a:lnTo>
                  <a:lnTo>
                    <a:pt x="194691" y="300355"/>
                  </a:lnTo>
                  <a:lnTo>
                    <a:pt x="36703" y="458343"/>
                  </a:lnTo>
                  <a:lnTo>
                    <a:pt x="95631" y="517271"/>
                  </a:lnTo>
                  <a:lnTo>
                    <a:pt x="354203" y="258572"/>
                  </a:lnTo>
                  <a:lnTo>
                    <a:pt x="95631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68829" y="8345647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20">
                  <a:moveTo>
                    <a:pt x="270865" y="0"/>
                  </a:moveTo>
                  <a:lnTo>
                    <a:pt x="0" y="0"/>
                  </a:lnTo>
                  <a:lnTo>
                    <a:pt x="0" y="83342"/>
                  </a:lnTo>
                  <a:lnTo>
                    <a:pt x="270865" y="83342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5190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Подготовка</a:t>
            </a:r>
            <a:r>
              <a:rPr spc="-385" dirty="0"/>
              <a:t> </a:t>
            </a:r>
            <a:r>
              <a:rPr dirty="0"/>
              <a:t>к</a:t>
            </a:r>
            <a:r>
              <a:rPr spc="-5" dirty="0"/>
              <a:t> </a:t>
            </a:r>
            <a:r>
              <a:rPr spc="-40" dirty="0"/>
              <a:t>экспорту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068829" y="2887217"/>
            <a:ext cx="666750" cy="517525"/>
            <a:chOff x="2068829" y="2887217"/>
            <a:chExt cx="666750" cy="517525"/>
          </a:xfrm>
        </p:grpSpPr>
        <p:sp>
          <p:nvSpPr>
            <p:cNvPr id="8" name="object 8"/>
            <p:cNvSpPr/>
            <p:nvPr/>
          </p:nvSpPr>
          <p:spPr>
            <a:xfrm>
              <a:off x="2381376" y="2887217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631" y="0"/>
                  </a:moveTo>
                  <a:lnTo>
                    <a:pt x="36703" y="58927"/>
                  </a:lnTo>
                  <a:lnTo>
                    <a:pt x="194691" y="217042"/>
                  </a:lnTo>
                  <a:lnTo>
                    <a:pt x="0" y="217042"/>
                  </a:lnTo>
                  <a:lnTo>
                    <a:pt x="0" y="300354"/>
                  </a:lnTo>
                  <a:lnTo>
                    <a:pt x="194691" y="300354"/>
                  </a:lnTo>
                  <a:lnTo>
                    <a:pt x="36703" y="458470"/>
                  </a:lnTo>
                  <a:lnTo>
                    <a:pt x="95631" y="517398"/>
                  </a:lnTo>
                  <a:lnTo>
                    <a:pt x="354203" y="258699"/>
                  </a:lnTo>
                  <a:lnTo>
                    <a:pt x="95631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68829" y="3104230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19">
                  <a:moveTo>
                    <a:pt x="270865" y="0"/>
                  </a:moveTo>
                  <a:lnTo>
                    <a:pt x="0" y="0"/>
                  </a:lnTo>
                  <a:lnTo>
                    <a:pt x="0" y="83342"/>
                  </a:lnTo>
                  <a:lnTo>
                    <a:pt x="270865" y="83342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041779" y="4814315"/>
            <a:ext cx="666750" cy="517525"/>
            <a:chOff x="2041779" y="4814315"/>
            <a:chExt cx="666750" cy="517525"/>
          </a:xfrm>
        </p:grpSpPr>
        <p:sp>
          <p:nvSpPr>
            <p:cNvPr id="11" name="object 11"/>
            <p:cNvSpPr/>
            <p:nvPr/>
          </p:nvSpPr>
          <p:spPr>
            <a:xfrm>
              <a:off x="2354326" y="4814315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631" y="0"/>
                  </a:moveTo>
                  <a:lnTo>
                    <a:pt x="36703" y="58928"/>
                  </a:lnTo>
                  <a:lnTo>
                    <a:pt x="194691" y="217043"/>
                  </a:lnTo>
                  <a:lnTo>
                    <a:pt x="0" y="217043"/>
                  </a:lnTo>
                  <a:lnTo>
                    <a:pt x="0" y="300355"/>
                  </a:lnTo>
                  <a:lnTo>
                    <a:pt x="194691" y="300355"/>
                  </a:lnTo>
                  <a:lnTo>
                    <a:pt x="36703" y="458470"/>
                  </a:lnTo>
                  <a:lnTo>
                    <a:pt x="95631" y="517398"/>
                  </a:lnTo>
                  <a:lnTo>
                    <a:pt x="354203" y="258699"/>
                  </a:lnTo>
                  <a:lnTo>
                    <a:pt x="95631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41779" y="5031328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20">
                  <a:moveTo>
                    <a:pt x="270865" y="0"/>
                  </a:moveTo>
                  <a:lnTo>
                    <a:pt x="0" y="0"/>
                  </a:lnTo>
                  <a:lnTo>
                    <a:pt x="0" y="83342"/>
                  </a:lnTo>
                  <a:lnTo>
                    <a:pt x="270865" y="83342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47186" y="2807334"/>
            <a:ext cx="8855075" cy="5958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7345">
              <a:lnSpc>
                <a:spcPct val="100000"/>
              </a:lnSpc>
              <a:spcBef>
                <a:spcPts val="100"/>
              </a:spcBef>
            </a:pPr>
            <a:r>
              <a:rPr sz="3300" spc="-30" dirty="0">
                <a:solidFill>
                  <a:srgbClr val="17305C"/>
                </a:solidFill>
                <a:latin typeface="Roboto"/>
                <a:cs typeface="Roboto"/>
              </a:rPr>
              <a:t>Экспертиза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 и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сопровождение</a:t>
            </a:r>
            <a:r>
              <a:rPr sz="3300" spc="1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экспортного контракта</a:t>
            </a:r>
            <a:endParaRPr sz="33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3300">
              <a:latin typeface="Roboto"/>
              <a:cs typeface="Roboto"/>
            </a:endParaRPr>
          </a:p>
          <a:p>
            <a:pPr marL="12700" marR="400685">
              <a:lnSpc>
                <a:spcPct val="100000"/>
              </a:lnSpc>
              <a:spcBef>
                <a:spcPts val="5"/>
              </a:spcBef>
            </a:pP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Консультирование</a:t>
            </a:r>
            <a:r>
              <a:rPr sz="3300" spc="-1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по</a:t>
            </a:r>
            <a:r>
              <a:rPr sz="3300" spc="-1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условиям</a:t>
            </a:r>
            <a:r>
              <a:rPr sz="3300" spc="-13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экспорта </a:t>
            </a:r>
            <a:r>
              <a:rPr sz="3300" spc="-20" dirty="0">
                <a:solidFill>
                  <a:srgbClr val="17305C"/>
                </a:solidFill>
                <a:latin typeface="Roboto"/>
                <a:cs typeface="Roboto"/>
              </a:rPr>
              <a:t>товара</a:t>
            </a:r>
            <a:r>
              <a:rPr sz="3300" spc="-14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25" dirty="0">
                <a:solidFill>
                  <a:srgbClr val="17305C"/>
                </a:solidFill>
                <a:latin typeface="Roboto"/>
                <a:cs typeface="Roboto"/>
              </a:rPr>
              <a:t>(работы,</a:t>
            </a:r>
            <a:r>
              <a:rPr sz="3300" spc="-1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услуги)</a:t>
            </a:r>
            <a:r>
              <a:rPr sz="3300" spc="-14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на</a:t>
            </a:r>
            <a:r>
              <a:rPr sz="3300" spc="-15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рынок</a:t>
            </a:r>
            <a:r>
              <a:rPr sz="3300" spc="-15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страны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потенциального</a:t>
            </a:r>
            <a:r>
              <a:rPr sz="3300" spc="-12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иностранного</a:t>
            </a:r>
            <a:r>
              <a:rPr sz="3300" spc="-10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покупателя</a:t>
            </a:r>
            <a:endParaRPr sz="33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</a:pP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Содействие</a:t>
            </a:r>
            <a:r>
              <a:rPr sz="3300" spc="-10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в</a:t>
            </a:r>
            <a:r>
              <a:rPr sz="3300" spc="-8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организации</a:t>
            </a:r>
            <a:r>
              <a:rPr sz="3300" spc="-11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и</a:t>
            </a:r>
            <a:r>
              <a:rPr sz="3300" spc="-10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осуществлении </a:t>
            </a:r>
            <a:r>
              <a:rPr sz="3300" spc="-30" dirty="0">
                <a:solidFill>
                  <a:srgbClr val="17305C"/>
                </a:solidFill>
                <a:latin typeface="Roboto"/>
                <a:cs typeface="Roboto"/>
              </a:rPr>
              <a:t>транспортировки</a:t>
            </a:r>
            <a:r>
              <a:rPr sz="3300" spc="-114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25" dirty="0">
                <a:solidFill>
                  <a:srgbClr val="17305C"/>
                </a:solidFill>
                <a:latin typeface="Roboto"/>
                <a:cs typeface="Roboto"/>
              </a:rPr>
              <a:t>продукции</a:t>
            </a:r>
            <a:r>
              <a:rPr sz="3300" spc="-14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80" dirty="0">
                <a:solidFill>
                  <a:srgbClr val="17305C"/>
                </a:solidFill>
                <a:latin typeface="Roboto"/>
                <a:cs typeface="Roboto"/>
              </a:rPr>
              <a:t>за</a:t>
            </a:r>
            <a:r>
              <a:rPr sz="3300" spc="-11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рубеж</a:t>
            </a:r>
            <a:endParaRPr sz="33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100"/>
              </a:spcBef>
            </a:pPr>
            <a:endParaRPr sz="33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300" spc="-10" dirty="0">
                <a:solidFill>
                  <a:srgbClr val="17305C"/>
                </a:solidFill>
                <a:latin typeface="Roboto"/>
                <a:cs typeface="Roboto"/>
              </a:rPr>
              <a:t>Размещение</a:t>
            </a:r>
            <a:r>
              <a:rPr sz="3300" spc="-5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компаний</a:t>
            </a:r>
            <a:r>
              <a:rPr sz="3300" spc="-45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dirty="0">
                <a:solidFill>
                  <a:srgbClr val="17305C"/>
                </a:solidFill>
                <a:latin typeface="Roboto"/>
                <a:cs typeface="Roboto"/>
              </a:rPr>
              <a:t>в</a:t>
            </a:r>
            <a:r>
              <a:rPr sz="3300" spc="-30" dirty="0">
                <a:solidFill>
                  <a:srgbClr val="17305C"/>
                </a:solidFill>
                <a:latin typeface="Roboto"/>
                <a:cs typeface="Roboto"/>
              </a:rPr>
              <a:t> </a:t>
            </a:r>
            <a:r>
              <a:rPr sz="3300" spc="-25" dirty="0">
                <a:solidFill>
                  <a:srgbClr val="17305C"/>
                </a:solidFill>
                <a:latin typeface="Roboto"/>
                <a:cs typeface="Roboto"/>
              </a:rPr>
              <a:t>ДДП</a:t>
            </a:r>
            <a:endParaRPr sz="3300">
              <a:latin typeface="Roboto"/>
              <a:cs typeface="Robo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68957" y="6526403"/>
            <a:ext cx="666750" cy="517525"/>
            <a:chOff x="2068957" y="6526403"/>
            <a:chExt cx="666750" cy="517525"/>
          </a:xfrm>
        </p:grpSpPr>
        <p:sp>
          <p:nvSpPr>
            <p:cNvPr id="15" name="object 15"/>
            <p:cNvSpPr/>
            <p:nvPr/>
          </p:nvSpPr>
          <p:spPr>
            <a:xfrm>
              <a:off x="2381504" y="6526403"/>
              <a:ext cx="354330" cy="517525"/>
            </a:xfrm>
            <a:custGeom>
              <a:avLst/>
              <a:gdLst/>
              <a:ahLst/>
              <a:cxnLst/>
              <a:rect l="l" t="t" r="r" b="b"/>
              <a:pathLst>
                <a:path w="354330" h="517525">
                  <a:moveTo>
                    <a:pt x="95503" y="0"/>
                  </a:moveTo>
                  <a:lnTo>
                    <a:pt x="36575" y="58927"/>
                  </a:lnTo>
                  <a:lnTo>
                    <a:pt x="194690" y="216916"/>
                  </a:lnTo>
                  <a:lnTo>
                    <a:pt x="0" y="216916"/>
                  </a:lnTo>
                  <a:lnTo>
                    <a:pt x="0" y="300355"/>
                  </a:lnTo>
                  <a:lnTo>
                    <a:pt x="194690" y="300355"/>
                  </a:lnTo>
                  <a:lnTo>
                    <a:pt x="36575" y="458343"/>
                  </a:lnTo>
                  <a:lnTo>
                    <a:pt x="95503" y="517271"/>
                  </a:lnTo>
                  <a:lnTo>
                    <a:pt x="354202" y="258572"/>
                  </a:lnTo>
                  <a:lnTo>
                    <a:pt x="9550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68957" y="6743415"/>
              <a:ext cx="271145" cy="83820"/>
            </a:xfrm>
            <a:custGeom>
              <a:avLst/>
              <a:gdLst/>
              <a:ahLst/>
              <a:cxnLst/>
              <a:rect l="l" t="t" r="r" b="b"/>
              <a:pathLst>
                <a:path w="271144" h="83820">
                  <a:moveTo>
                    <a:pt x="270865" y="0"/>
                  </a:moveTo>
                  <a:lnTo>
                    <a:pt x="0" y="0"/>
                  </a:lnTo>
                  <a:lnTo>
                    <a:pt x="0" y="83342"/>
                  </a:lnTo>
                  <a:lnTo>
                    <a:pt x="270865" y="83342"/>
                  </a:lnTo>
                  <a:lnTo>
                    <a:pt x="270865" y="0"/>
                  </a:lnTo>
                  <a:close/>
                </a:path>
              </a:pathLst>
            </a:custGeom>
            <a:solidFill>
              <a:srgbClr val="EB1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75665" y="7288809"/>
            <a:ext cx="3924300" cy="271462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75792" y="4308094"/>
            <a:ext cx="3867150" cy="271462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53187" y="1444878"/>
            <a:ext cx="3895725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, снимок экрана, карт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B7D0CC6-536A-A069-ADF5-40114FA4A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62760"/>
            <a:ext cx="16932688" cy="73097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99180" y="82718"/>
            <a:ext cx="1837708" cy="18003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334245"/>
            <a:ext cx="9712197" cy="195275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80" dirty="0"/>
              <a:t>РАЗМЕЩЕНИЕ</a:t>
            </a:r>
            <a:r>
              <a:rPr sz="4400" spc="-185" dirty="0"/>
              <a:t> </a:t>
            </a:r>
            <a:r>
              <a:rPr sz="4400" dirty="0"/>
              <a:t>В</a:t>
            </a:r>
            <a:r>
              <a:rPr sz="4400" spc="-105" dirty="0"/>
              <a:t> </a:t>
            </a:r>
            <a:r>
              <a:rPr sz="4400" spc="150" dirty="0"/>
              <a:t>ДДП</a:t>
            </a:r>
            <a:endParaRPr sz="4400"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28600" y="0"/>
            <a:ext cx="5359400" cy="42101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05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8905</TotalTime>
  <Words>742</Words>
  <Application>Microsoft Office PowerPoint</Application>
  <PresentationFormat>Произвольный</PresentationFormat>
  <Paragraphs>150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Roboto</vt:lpstr>
      <vt:lpstr>Office Theme</vt:lpstr>
      <vt:lpstr>Услуги Центра поддержки экспорта Краснодарского края</vt:lpstr>
      <vt:lpstr>ТРИ БАЗОВЫХ ЭТАПА инструментария Центра:</vt:lpstr>
      <vt:lpstr>Аналитика и обучение</vt:lpstr>
      <vt:lpstr>ЧАС С ТОРГОВЫМИ ПРЕДСТАВИТЕЛЯМИ РФ В ЗАРУБЕЖНЫХ СТРАНАХ</vt:lpstr>
      <vt:lpstr>Образовательные вебинары</vt:lpstr>
      <vt:lpstr>Образовательные вебинары</vt:lpstr>
      <vt:lpstr>Аналитика Анализ перспектив выхода на конкретный рынок конкретного МСП, анализ барьеров</vt:lpstr>
      <vt:lpstr>Подготовка к экспорту</vt:lpstr>
      <vt:lpstr>РАЗМЕЩЕНИЕ В ДДП</vt:lpstr>
      <vt:lpstr>РАЗМЕЩЕНИЕ В ДДП РЭЦ</vt:lpstr>
      <vt:lpstr>СДЕЛАНО В РОССИИ</vt:lpstr>
      <vt:lpstr>СДЕЛАНО В РОССИИ</vt:lpstr>
      <vt:lpstr>БЕЛОРУССКАЯ УНИВЕРСАЛЬНАЯ ТОВАРНАЯ БИРЖА</vt:lpstr>
      <vt:lpstr>Контакт с зарубежным партнером</vt:lpstr>
      <vt:lpstr>Международные выставки</vt:lpstr>
      <vt:lpstr>Международные выставки</vt:lpstr>
      <vt:lpstr>Коллективные стенды</vt:lpstr>
      <vt:lpstr>Коллективные стенды</vt:lpstr>
      <vt:lpstr>ЗАПРОСЫ ИНОСТРАНЫХ ПАРТНЕРОВ</vt:lpstr>
      <vt:lpstr>ОРГАНИЗАЦИЯ ДОСТУПА К ЗАПРОСАМ ИНОСТРАННЫХ ПАРТНЕРОВ</vt:lpstr>
      <vt:lpstr>ОРГАНИЗАЦИЯ ДОСТУПА К ЗАПРОСАМ ИНОСТРАННЫХ ПАРТНЕРОВ</vt:lpstr>
      <vt:lpstr>Требования к получателям услуг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Flyvi</dc:title>
  <dc:subject>Flyvi</dc:subject>
  <dc:creator>Flyvi</dc:creator>
  <cp:lastModifiedBy>Ильяш Ольга Евгеньевна</cp:lastModifiedBy>
  <cp:revision>3</cp:revision>
  <dcterms:created xsi:type="dcterms:W3CDTF">2026-03-04T06:10:13Z</dcterms:created>
  <dcterms:modified xsi:type="dcterms:W3CDTF">2026-03-16T13:09:04Z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2026-02-13T00:00:00Z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2026-03-04T00:00:00Z</vt:filetime>
  </property>
  <property fmtid="{D5CDD505-2E9C-101B-9397-08002B2CF9AE}" pid="5" name="Producer">
    <vt:lpwstr>Microsoft® PowerPoint® для Microsoft 365</vt:lpwstr>
  </property>
</Properties>
</file>