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90" r:id="rId3"/>
    <p:sldId id="257" r:id="rId4"/>
    <p:sldId id="266" r:id="rId5"/>
    <p:sldId id="291" r:id="rId6"/>
    <p:sldId id="295" r:id="rId7"/>
    <p:sldId id="271" r:id="rId8"/>
    <p:sldId id="272" r:id="rId9"/>
    <p:sldId id="274" r:id="rId10"/>
    <p:sldId id="276" r:id="rId11"/>
    <p:sldId id="300" r:id="rId12"/>
    <p:sldId id="284" r:id="rId13"/>
    <p:sldId id="297" r:id="rId14"/>
    <p:sldId id="29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077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13" autoAdjust="0"/>
  </p:normalViewPr>
  <p:slideViewPr>
    <p:cSldViewPr snapToGrid="0">
      <p:cViewPr>
        <p:scale>
          <a:sx n="100" d="100"/>
          <a:sy n="100" d="100"/>
        </p:scale>
        <p:origin x="-936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05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-383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9.3459522637795361E-2"/>
          <c:y val="4.5351559710164857E-2"/>
          <c:w val="0.73765526574803164"/>
          <c:h val="0.87521119123946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Первоначальный бюджет</c:v>
                </c:pt>
                <c:pt idx="1">
                  <c:v>Уточненный бюджет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3997</c:v>
                </c:pt>
                <c:pt idx="1">
                  <c:v>4397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 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Первоначальный бюджет</c:v>
                </c:pt>
                <c:pt idx="1">
                  <c:v>Уточненный бюджет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4029</c:v>
                </c:pt>
                <c:pt idx="1">
                  <c:v>4555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Первоначальный бюджет</c:v>
                </c:pt>
                <c:pt idx="1">
                  <c:v>Уточненный бюджет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32</c:v>
                </c:pt>
                <c:pt idx="1">
                  <c:v>158</c:v>
                </c:pt>
              </c:numCache>
            </c:numRef>
          </c:val>
        </c:ser>
        <c:axId val="149963520"/>
        <c:axId val="149965056"/>
      </c:barChart>
      <c:catAx>
        <c:axId val="149963520"/>
        <c:scaling>
          <c:orientation val="minMax"/>
        </c:scaling>
        <c:axPos val="b"/>
        <c:tickLblPos val="nextTo"/>
        <c:crossAx val="149965056"/>
        <c:crosses val="autoZero"/>
        <c:auto val="1"/>
        <c:lblAlgn val="ctr"/>
        <c:lblOffset val="100"/>
      </c:catAx>
      <c:valAx>
        <c:axId val="149965056"/>
        <c:scaling>
          <c:orientation val="minMax"/>
        </c:scaling>
        <c:axPos val="l"/>
        <c:majorGridlines/>
        <c:numFmt formatCode="General" sourceLinked="1"/>
        <c:tickLblPos val="nextTo"/>
        <c:crossAx val="14996352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7.4518049374262998E-2"/>
          <c:y val="4.0824454455158483E-2"/>
          <c:w val="0.83178934154969764"/>
          <c:h val="0.8368795988728066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4397</c:v>
                </c:pt>
                <c:pt idx="1">
                  <c:v>4555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4505</c:v>
                </c:pt>
                <c:pt idx="1">
                  <c:v>4397</c:v>
                </c:pt>
              </c:numCache>
            </c:numRef>
          </c:val>
        </c:ser>
        <c:axId val="151658880"/>
        <c:axId val="151660416"/>
      </c:barChart>
      <c:catAx>
        <c:axId val="151658880"/>
        <c:scaling>
          <c:orientation val="minMax"/>
        </c:scaling>
        <c:axPos val="b"/>
        <c:tickLblPos val="nextTo"/>
        <c:crossAx val="151660416"/>
        <c:crosses val="autoZero"/>
        <c:auto val="1"/>
        <c:lblAlgn val="ctr"/>
        <c:lblOffset val="100"/>
      </c:catAx>
      <c:valAx>
        <c:axId val="151660416"/>
        <c:scaling>
          <c:orientation val="minMax"/>
        </c:scaling>
        <c:axPos val="l"/>
        <c:majorGridlines/>
        <c:numFmt formatCode="General" sourceLinked="1"/>
        <c:tickLblPos val="nextTo"/>
        <c:crossAx val="151658880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9.484522637795309E-2"/>
          <c:y val="2.8095655259863756E-2"/>
          <c:w val="0.78237746062992131"/>
          <c:h val="0.7660020444142443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  <c:pt idx="2">
                  <c:v>собственные доходы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1522</c:v>
                </c:pt>
                <c:pt idx="1">
                  <c:v>2875</c:v>
                </c:pt>
                <c:pt idx="2">
                  <c:v>1522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  <c:pt idx="2">
                  <c:v>собственные доходы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1639</c:v>
                </c:pt>
                <c:pt idx="1">
                  <c:v>2866</c:v>
                </c:pt>
                <c:pt idx="2">
                  <c:v>1639</c:v>
                </c:pt>
              </c:numCache>
            </c:numRef>
          </c:val>
        </c:ser>
        <c:axId val="153371008"/>
        <c:axId val="153372544"/>
      </c:barChart>
      <c:catAx>
        <c:axId val="153371008"/>
        <c:scaling>
          <c:orientation val="minMax"/>
        </c:scaling>
        <c:axPos val="b"/>
        <c:tickLblPos val="nextTo"/>
        <c:crossAx val="153372544"/>
        <c:crosses val="autoZero"/>
        <c:auto val="1"/>
        <c:lblAlgn val="ctr"/>
        <c:lblOffset val="100"/>
      </c:catAx>
      <c:valAx>
        <c:axId val="153372544"/>
        <c:scaling>
          <c:orientation val="minMax"/>
        </c:scaling>
        <c:axPos val="l"/>
        <c:majorGridlines/>
        <c:numFmt formatCode="General" sourceLinked="1"/>
        <c:tickLblPos val="nextTo"/>
        <c:crossAx val="153371008"/>
        <c:crosses val="autoZero"/>
        <c:crossBetween val="between"/>
      </c:valAx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89284768700787465"/>
          <c:y val="0.46747438069178282"/>
          <c:w val="0.10715231299212598"/>
          <c:h val="0.17051998212844663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41357148129921339"/>
          <c:y val="3.2812497981514685E-2"/>
          <c:w val="0.40335814468503939"/>
          <c:h val="0.880699256846749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НДФЛ</c:v>
                </c:pt>
                <c:pt idx="1">
                  <c:v>Единый налог, взимаемый  в связи с применением упрощенной системы налогообложения</c:v>
                </c:pt>
                <c:pt idx="2">
                  <c:v>Налог на прибыль организаций</c:v>
                </c:pt>
                <c:pt idx="3">
                  <c:v>Налог, взимаемый в связи с применением патентной системы </c:v>
                </c:pt>
                <c:pt idx="4">
                  <c:v>Госпошлина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53.5</c:v>
                </c:pt>
                <c:pt idx="1">
                  <c:v>16.8</c:v>
                </c:pt>
                <c:pt idx="2">
                  <c:v>10.7</c:v>
                </c:pt>
                <c:pt idx="3">
                  <c:v>4.3</c:v>
                </c:pt>
                <c:pt idx="4">
                  <c:v>2.6</c:v>
                </c:pt>
              </c:numCache>
            </c:numRef>
          </c:val>
        </c:ser>
        <c:axId val="158606464"/>
        <c:axId val="153402752"/>
      </c:barChart>
      <c:valAx>
        <c:axId val="153402752"/>
        <c:scaling>
          <c:orientation val="minMax"/>
        </c:scaling>
        <c:axPos val="b"/>
        <c:majorGridlines/>
        <c:numFmt formatCode="General" sourceLinked="1"/>
        <c:tickLblPos val="nextTo"/>
        <c:crossAx val="158606464"/>
        <c:crosses val="autoZero"/>
        <c:crossBetween val="between"/>
      </c:valAx>
      <c:catAx>
        <c:axId val="158606464"/>
        <c:scaling>
          <c:orientation val="minMax"/>
        </c:scaling>
        <c:axPos val="l"/>
        <c:tickLblPos val="nextTo"/>
        <c:crossAx val="153402752"/>
        <c:crosses val="autoZero"/>
        <c:auto val="1"/>
        <c:lblAlgn val="l"/>
        <c:lblOffset val="100"/>
      </c:cat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7021998031496094"/>
          <c:y val="3.7499997693159662E-2"/>
          <c:w val="0.59037770669291267"/>
          <c:h val="0.880699256846749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 рублей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ИМТ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226</c:v>
                </c:pt>
                <c:pt idx="1">
                  <c:v>300</c:v>
                </c:pt>
                <c:pt idx="2">
                  <c:v>2254</c:v>
                </c:pt>
                <c:pt idx="3">
                  <c:v>78</c:v>
                </c:pt>
              </c:numCache>
            </c:numRef>
          </c:val>
        </c:ser>
        <c:axId val="158931584"/>
        <c:axId val="158945664"/>
      </c:barChart>
      <c:catAx>
        <c:axId val="158931584"/>
        <c:scaling>
          <c:orientation val="minMax"/>
        </c:scaling>
        <c:axPos val="l"/>
        <c:tickLblPos val="nextTo"/>
        <c:crossAx val="158945664"/>
        <c:crosses val="autoZero"/>
        <c:auto val="1"/>
        <c:lblAlgn val="ctr"/>
        <c:lblOffset val="100"/>
      </c:catAx>
      <c:valAx>
        <c:axId val="158945664"/>
        <c:scaling>
          <c:orientation val="minMax"/>
        </c:scaling>
        <c:axPos val="b"/>
        <c:majorGridlines/>
        <c:numFmt formatCode="General" sourceLinked="1"/>
        <c:tickLblPos val="nextTo"/>
        <c:crossAx val="15893158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37537223188913937"/>
          <c:y val="6.2418732008921993E-2"/>
          <c:w val="0.48944255974362538"/>
          <c:h val="0.81224340970924558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 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Программные расходы</c:v>
                </c:pt>
                <c:pt idx="1">
                  <c:v>Не программные расходы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4054</c:v>
                </c:pt>
                <c:pt idx="1">
                  <c:v>343.3</c:v>
                </c:pt>
              </c:numCache>
            </c:numRef>
          </c:val>
        </c:ser>
        <c:axId val="159319936"/>
        <c:axId val="159321472"/>
      </c:barChart>
      <c:catAx>
        <c:axId val="159319936"/>
        <c:scaling>
          <c:orientation val="minMax"/>
        </c:scaling>
        <c:axPos val="l"/>
        <c:tickLblPos val="nextTo"/>
        <c:crossAx val="159321472"/>
        <c:crosses val="autoZero"/>
        <c:auto val="1"/>
        <c:lblAlgn val="ctr"/>
        <c:lblOffset val="100"/>
      </c:catAx>
      <c:valAx>
        <c:axId val="159321472"/>
        <c:scaling>
          <c:orientation val="minMax"/>
        </c:scaling>
        <c:axPos val="b"/>
        <c:majorGridlines/>
        <c:numFmt formatCode="General" sourceLinked="1"/>
        <c:tickLblPos val="nextTo"/>
        <c:crossAx val="1593199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8390057959766"/>
          <c:y val="0.27424769608221089"/>
          <c:w val="0.10656046968691719"/>
          <c:h val="0.19402703111997696"/>
        </c:manualLayout>
      </c:layout>
    </c:legend>
    <c:plotVisOnly val="1"/>
    <c:dispBlanksAs val="gap"/>
  </c:chart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5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сумма, млн. рублей</c:v>
                </c:pt>
              </c:strCache>
            </c:strRef>
          </c:tx>
          <c:explosion val="43"/>
          <c:cat>
            <c:strRef>
              <c:f>Лист1!$A$2:$A$3</c:f>
              <c:strCache>
                <c:ptCount val="2"/>
                <c:pt idx="0">
                  <c:v>Реструктуризировано</c:v>
                </c:pt>
                <c:pt idx="1">
                  <c:v>Погашено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</c:v>
                </c:pt>
                <c:pt idx="1">
                  <c:v>6</c:v>
                </c:pt>
              </c:numCache>
            </c:numRef>
          </c:val>
        </c:ser>
      </c:pie3DChart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0.24453</cdr:x>
      <cdr:y>0.13086</cdr:y>
    </cdr:from>
    <cdr:to>
      <cdr:x>0.33711</cdr:x>
      <cdr:y>0.18887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87550" y="709084"/>
          <a:ext cx="752475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4029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0.33594</cdr:x>
      <cdr:y>0.83398</cdr:y>
    </cdr:from>
    <cdr:to>
      <cdr:x>0.40625</cdr:x>
      <cdr:y>0.89902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730500" y="4519084"/>
          <a:ext cx="571500" cy="3524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32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0.51289</cdr:x>
      <cdr:y>0.07637</cdr:y>
    </cdr:from>
    <cdr:to>
      <cdr:x>0.59492</cdr:x>
      <cdr:y>0.12559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168775" y="413809"/>
          <a:ext cx="666750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4397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0.61602</cdr:x>
      <cdr:y>0.05176</cdr:y>
    </cdr:from>
    <cdr:to>
      <cdr:x>0.70391</cdr:x>
      <cdr:y>0.11152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006975" y="280460"/>
          <a:ext cx="71437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4555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0.69453</cdr:x>
      <cdr:y>0.79883</cdr:y>
    </cdr:from>
    <cdr:to>
      <cdr:x>0.77539</cdr:x>
      <cdr:y>0.87266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645150" y="4328585"/>
          <a:ext cx="657225" cy="4000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158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0.08829</cdr:x>
      <cdr:y>0.51192</cdr:y>
    </cdr:from>
    <cdr:to>
      <cdr:x>0.16427</cdr:x>
      <cdr:y>0.58332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28456" y="2227525"/>
          <a:ext cx="798991" cy="3107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4397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0.16174</cdr:x>
      <cdr:y>0.22017</cdr:y>
    </cdr:from>
    <cdr:to>
      <cdr:x>0.24532</cdr:x>
      <cdr:y>0.29565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700814" y="958018"/>
          <a:ext cx="878889" cy="3284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4505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0.31033</cdr:x>
      <cdr:y>0.08143</cdr:y>
    </cdr:from>
    <cdr:to>
      <cdr:x>0.40151</cdr:x>
      <cdr:y>0.15692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263283" y="354336"/>
          <a:ext cx="958789" cy="3284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4555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0.39475</cdr:x>
      <cdr:y>0.4956</cdr:y>
    </cdr:from>
    <cdr:to>
      <cdr:x>0.46567</cdr:x>
      <cdr:y>0.57108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151050" y="2156503"/>
          <a:ext cx="745725" cy="3284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4397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0.09405</cdr:x>
      <cdr:y>0.37835</cdr:y>
    </cdr:from>
    <cdr:to>
      <cdr:x>0.3305</cdr:x>
      <cdr:y>0.4275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4438" y="2050153"/>
          <a:ext cx="1921866" cy="2663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   1522        1639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0.27755</cdr:x>
      <cdr:y>0.09328</cdr:y>
    </cdr:from>
    <cdr:to>
      <cdr:x>0.6095</cdr:x>
      <cdr:y>0.15554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255926" y="505453"/>
          <a:ext cx="2698090" cy="3373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2875      2866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0.67138</cdr:x>
      <cdr:y>0.37835</cdr:y>
    </cdr:from>
    <cdr:to>
      <cdr:x>0.85813</cdr:x>
      <cdr:y>0.44061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456936" y="2050153"/>
          <a:ext cx="1517904" cy="3373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1522   1639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0.47305</cdr:x>
      <cdr:y>0.09395</cdr:y>
    </cdr:from>
    <cdr:to>
      <cdr:x>0.58672</cdr:x>
      <cdr:y>0.15723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44925" y="509059"/>
          <a:ext cx="923925" cy="342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2,6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0.49297</cdr:x>
      <cdr:y>0.24512</cdr:y>
    </cdr:from>
    <cdr:to>
      <cdr:x>0.59258</cdr:x>
      <cdr:y>0.31367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006850" y="1328209"/>
          <a:ext cx="809625" cy="371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4,3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0.51523</cdr:x>
      <cdr:y>0.42969</cdr:y>
    </cdr:from>
    <cdr:to>
      <cdr:x>0.61484</cdr:x>
      <cdr:y>0.4877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187825" y="2328334"/>
          <a:ext cx="809625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10,7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0.56797</cdr:x>
      <cdr:y>0.61602</cdr:y>
    </cdr:from>
    <cdr:to>
      <cdr:x>0.65352</cdr:x>
      <cdr:y>0.66875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616450" y="3337984"/>
          <a:ext cx="695325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16,8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0.80234</cdr:x>
      <cdr:y>0.79004</cdr:y>
    </cdr:from>
    <cdr:to>
      <cdr:x>0.90195</cdr:x>
      <cdr:y>0.8498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6521450" y="4280959"/>
          <a:ext cx="80962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53,5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0.24453</cdr:x>
      <cdr:y>0.11504</cdr:y>
    </cdr:from>
    <cdr:to>
      <cdr:x>0.35</cdr:x>
      <cdr:y>0.20117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87550" y="623359"/>
          <a:ext cx="857250" cy="466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78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0.73203</cdr:x>
      <cdr:y>0.31719</cdr:y>
    </cdr:from>
    <cdr:to>
      <cdr:x>0.84336</cdr:x>
      <cdr:y>0.3998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949950" y="1718734"/>
          <a:ext cx="904875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2254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0.25391</cdr:x>
      <cdr:y>0.54043</cdr:y>
    </cdr:from>
    <cdr:to>
      <cdr:x>0.37813</cdr:x>
      <cdr:y>0.6248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063750" y="2928409"/>
          <a:ext cx="1009650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300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0.26328</cdr:x>
      <cdr:y>0.7707</cdr:y>
    </cdr:from>
    <cdr:to>
      <cdr:x>0.36641</cdr:x>
      <cdr:y>0.83574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139950" y="4176184"/>
          <a:ext cx="838200" cy="3524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226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0.40223</cdr:x>
      <cdr:y>0.11313</cdr:y>
    </cdr:from>
    <cdr:to>
      <cdr:x>0.58188</cdr:x>
      <cdr:y>0.3277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213100" y="368300"/>
          <a:ext cx="1435100" cy="698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343 </a:t>
          </a:r>
          <a:r>
            <a:rPr lang="ru-RU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млн.руб</a:t>
          </a:r>
          <a:endParaRPr lang="ru-RU" sz="18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7,8%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0.77208</cdr:x>
      <cdr:y>0.52276</cdr:y>
    </cdr:from>
    <cdr:to>
      <cdr:x>1</cdr:x>
      <cdr:y>0.78414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167627" y="1701810"/>
          <a:ext cx="1820673" cy="8509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4054 </a:t>
          </a:r>
          <a:r>
            <a:rPr lang="ru-RU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млн.руб</a:t>
          </a:r>
          <a:endParaRPr lang="ru-RU" sz="18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92,2%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7DECE2-CE02-4CD7-B1CE-6D3631EA7AAB}" type="datetimeFigureOut">
              <a:rPr lang="ru-RU" smtClean="0"/>
              <a:pPr/>
              <a:t>16.07.2026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F01D2-2C2A-4919-894B-62E383056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E337EE-1DDC-4612-9D24-EEE03BC7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C441D7-3C7C-447A-BBE1-5FA9C7B50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7225"/>
            <a:ext cx="10515600" cy="4351338"/>
          </a:xfrm>
        </p:spPr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  <a:lvl2pPr>
              <a:defRPr b="0">
                <a:solidFill>
                  <a:schemeClr val="accent1"/>
                </a:solidFill>
              </a:defRPr>
            </a:lvl2pPr>
            <a:lvl3pPr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4DD3DF-47D2-4244-9792-12CE4D372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66051-D1C6-4F63-B9DA-7F535CE5DB16}" type="datetime1">
              <a:rPr lang="ru-RU" smtClean="0"/>
              <a:pPr/>
              <a:t>16.07.2026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5E88ED-267A-406F-8814-D64DEA1F9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95C3D36-61B4-4111-AC83-C3795B4BA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49CBE03-2ADF-450F-9675-03EC256F65AF}"/>
              </a:ext>
            </a:extLst>
          </p:cNvPr>
          <p:cNvSpPr/>
          <p:nvPr userDrawn="1"/>
        </p:nvSpPr>
        <p:spPr>
          <a:xfrm>
            <a:off x="11031794" y="-707923"/>
            <a:ext cx="1710812" cy="85540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5FEC3FF-D2E9-481A-ACBC-53AC48521444}"/>
              </a:ext>
            </a:extLst>
          </p:cNvPr>
          <p:cNvSpPr/>
          <p:nvPr userDrawn="1"/>
        </p:nvSpPr>
        <p:spPr>
          <a:xfrm rot="16200000">
            <a:off x="4231790" y="-2496651"/>
            <a:ext cx="90486" cy="85540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1486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344DC8E-DBB1-4521-B17B-AD7A7C576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BF991ED-D009-4F33-823F-3A146B799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F4A8B54-1575-4378-A084-65830E2A9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26D17-EEE8-4CFE-B863-67874B5307A4}" type="datetime1">
              <a:rPr lang="ru-RU" smtClean="0"/>
              <a:pPr/>
              <a:t>16.07.2026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A3AF89-A79E-4632-89EC-9A4B35359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842F16A-CC16-411F-AB10-DD5D1159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654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A7987F-C5EA-438F-BD7E-8D303911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55F1006-7188-498C-ABBF-80587A3CC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7CAAA22-0748-44B2-95C1-E3606572E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35FA-94D7-4538-9381-827D18FB7A01}" type="datetime1">
              <a:rPr lang="ru-RU" smtClean="0"/>
              <a:pPr/>
              <a:t>16.07.2026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774E4D-3F92-4FAA-8349-F6D45C08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46F7DFC-34D2-47BD-A449-1F12C2DF5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41A6785-23BF-4FE0-B9C7-4E3C5F7F6B19}"/>
              </a:ext>
            </a:extLst>
          </p:cNvPr>
          <p:cNvSpPr/>
          <p:nvPr userDrawn="1"/>
        </p:nvSpPr>
        <p:spPr>
          <a:xfrm>
            <a:off x="8966200" y="-707923"/>
            <a:ext cx="3225800" cy="85540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B394F0B6-9856-44D2-9805-66B694DE2C26}"/>
              </a:ext>
            </a:extLst>
          </p:cNvPr>
          <p:cNvSpPr/>
          <p:nvPr userDrawn="1"/>
        </p:nvSpPr>
        <p:spPr>
          <a:xfrm>
            <a:off x="-368300" y="4686300"/>
            <a:ext cx="2578100" cy="25781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70D0A806-BB3B-4E85-8C57-B9B390906F6A}"/>
              </a:ext>
            </a:extLst>
          </p:cNvPr>
          <p:cNvSpPr/>
          <p:nvPr userDrawn="1"/>
        </p:nvSpPr>
        <p:spPr>
          <a:xfrm>
            <a:off x="-187326" y="5659437"/>
            <a:ext cx="1381125" cy="13811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E49146E-E334-4E17-96BB-AEB6B0141397}"/>
              </a:ext>
            </a:extLst>
          </p:cNvPr>
          <p:cNvSpPr/>
          <p:nvPr userDrawn="1"/>
        </p:nvSpPr>
        <p:spPr>
          <a:xfrm>
            <a:off x="9118600" y="-555523"/>
            <a:ext cx="3225800" cy="85540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5935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4A3671-D70D-4846-A00D-D451CC45D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78F876-D852-4E29-A439-4A96013AA3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F3E4988-A050-44F9-8CDD-B99FEE1FC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B29F515-61FC-4696-9DBE-C3EE88BBE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49B26-7D2E-4A49-9FDB-C3F51D27A824}" type="datetime1">
              <a:rPr lang="ru-RU" smtClean="0"/>
              <a:pPr/>
              <a:t>16.07.2026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523E599-4964-4661-B895-F15D49D3C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444141B-6E20-42C1-A083-D0371C7F9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5327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35B16F-47D8-43EB-9F03-B3ACD863D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3D8F048-D987-4AFF-A795-6F700E92B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BA324EF-75CB-4183-A85B-AD7BDD2D7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00D5C6B-EB08-465F-984C-82BB28644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F6BF5B3-E575-4778-951F-B85DDAFB1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F580A43-90A9-4F74-9CEA-78DC09149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73644-79AC-4080-8A9F-95E7506E2F08}" type="datetime1">
              <a:rPr lang="ru-RU" smtClean="0"/>
              <a:pPr/>
              <a:t>16.07.2026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082B72D-A421-4731-A1B3-4B3F7B150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E7E0AB1-8C34-4787-A417-D80244859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5656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638900-AEB2-4230-9726-FC3E1A82B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5A991F4-A55E-4763-85B2-BCF817E0F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5D997-051D-4145-AB4D-6F51D0513783}" type="datetime1">
              <a:rPr lang="ru-RU" smtClean="0"/>
              <a:pPr/>
              <a:t>16.07.2026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2418399-BB26-4B5F-AE06-073556FF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600C12F-25DD-409F-A773-01449550B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8201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8D4BDE5-0371-459D-9B04-EC35D0797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6A5F-997C-455B-9FCB-803C599AC8E8}" type="datetime1">
              <a:rPr lang="ru-RU" smtClean="0"/>
              <a:pPr/>
              <a:t>16.07.2026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2AD7312-632A-48EA-9CD9-4C1F9B3E5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B9392F6-5A18-4C8F-94AC-EE4481D76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1751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6902DB-6786-4EC8-841C-442CE7C5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2D0E0AD-9CDE-4B68-B397-28CF6A3BB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2FB86FE-73E5-4676-9540-C4530EC06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9BF0736-3C77-4656-9517-532D8B4FA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B3D79-CBEB-410A-9F91-9AF64776B6F6}" type="datetime1">
              <a:rPr lang="ru-RU" smtClean="0"/>
              <a:pPr/>
              <a:t>16.07.2026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669D685-6A52-4572-A0D6-C0059AC9E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3A8EB1A-AC6D-428E-B0D1-CF9A76227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3841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AB2F2F-88ED-4374-94A7-62F66BCDF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E968185-D0D5-4204-98C8-EE5D53385A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E72D50-BFF9-4173-ABD2-4EC13B94B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93727AD-9A27-4C72-9887-E950A1F38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EFC2B-B592-41CC-8141-467F820291B3}" type="datetime1">
              <a:rPr lang="ru-RU" smtClean="0"/>
              <a:pPr/>
              <a:t>16.07.2026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EC7B91B-1762-407F-A127-DE1DCC62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F9B9FBD-B522-4123-A0F9-BFF6E77F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401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E666AC-8030-4AC8-BD2D-177E2E600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74D5522-45B7-4992-826F-6AF937AAF4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30567A-7DA1-430D-84F6-D72751333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A1422-AECD-48C5-ABD4-31883C7A04F1}" type="datetime1">
              <a:rPr lang="ru-RU" smtClean="0"/>
              <a:pPr/>
              <a:t>16.07.2026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18EBEF-8A21-4561-832D-24C58134F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0DEFF5-DC16-4E1D-99A4-EA87D703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3869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presentation-creation.ru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38E9D2-AC3C-4712-9A37-752F16DB0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23DA045-D354-445D-BE18-3E16A1484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C148A85-0285-419E-9BCD-D8E30563A3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79267-7C43-45E9-9A38-FE466DA4895F}" type="datetime1">
              <a:rPr lang="ru-RU" smtClean="0"/>
              <a:pPr/>
              <a:t>16.07.2026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AA4832-14D7-456F-8D8A-08F55C3370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265C6DE-1236-408E-A547-97410DDD6D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A1B2D-D15D-440D-8A9B-646BA581E9F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2"/>
            <a:extLst>
              <a:ext uri="{FF2B5EF4-FFF2-40B4-BE49-F238E27FC236}">
                <a16:creationId xmlns:a16="http://schemas.microsoft.com/office/drawing/2014/main" xmlns="" id="{A3D3FC47-1965-4ADE-8DCB-5A97BFA1FA8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313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A342B6-92C8-4F2C-9F6D-B8ACADD0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84201"/>
            <a:ext cx="10515600" cy="5334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образование Усть-Лабинский муниципальный район Краснодарского края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501D56D-9332-4767-8E7D-C86E8677B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781301"/>
            <a:ext cx="10515600" cy="330835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ОТЧЕТ</a:t>
            </a: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исполнении бюджета муниципального образования Усть-Лабинский муниципальный район Краснодарского края за 2025 год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8065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04187"/>
            <a:ext cx="10515600" cy="3462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РАСХОДНАЯ ЧАСТЬ БЮДЖЕТА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976545"/>
            <a:ext cx="10515600" cy="5113106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3701289"/>
              </p:ext>
            </p:extLst>
          </p:nvPr>
        </p:nvGraphicFramePr>
        <p:xfrm>
          <a:off x="960120" y="991150"/>
          <a:ext cx="9630940" cy="5490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581"/>
                <a:gridCol w="2320912"/>
                <a:gridCol w="1321396"/>
                <a:gridCol w="1355278"/>
                <a:gridCol w="1329866"/>
                <a:gridCol w="1533158"/>
                <a:gridCol w="1363749"/>
              </a:tblGrid>
              <a:tr h="87659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муниципальной программы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2024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план на </a:t>
                      </a: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за 2025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к уточненному плану на 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к 2024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26618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топливно-энергетического комплекса и жилищно-коммунального хозяйства муниципального образования Усть-Лабинский район»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7659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«Строительство объектов социальной инфраструктуры на территории Усть-Лабинского района»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7139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«Создание условий для инвестиционной привлекательности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муниципальном образовании Усть-Лабинский район»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170,5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9976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«Управление муниципальным имуществом»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121,8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99761">
                <a:tc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муниципальным программам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3 408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4 119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4 054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98,4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119,0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6301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A342B6-92C8-4F2C-9F6D-B8ACADD0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"/>
            <a:ext cx="10515600" cy="86677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Предоставление</a:t>
            </a:r>
            <a:r>
              <a:rPr lang="ru-RU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межбюджетных трансфертов бюджетам поселений Усть-Лабинского муниципального района Краснодарского края в 2025 году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501D56D-9332-4767-8E7D-C86E8677B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781301"/>
            <a:ext cx="10515600" cy="3308350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Предоставление дотаций на выравнивание бюджетной обеспеченности  поселений Усть-Лабинского района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2 434 300,00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Предоставление иных межбюджетных трансфертов на поощрение победителей районного конкурса на звание «Лучший орган территориального общественного самоуправления  на территории муниципального образования Усть-Лабинский район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1 700 000,00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Поддержка местных инициатив по итогам краевого конкурса в сумму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19 093 700,00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межбюджетные трансферты на поддержку мер по обеспечению сбалансированности местных бюджетов 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21 218 750,19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8065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28600"/>
            <a:ext cx="10515600" cy="72389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долг муниципального образования Усть-Лабинский район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12</a:t>
            </a:fld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032000" y="1186391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43125" y="962025"/>
            <a:ext cx="3181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10% или 6,0 млн. рублей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4875" y="3181350"/>
            <a:ext cx="272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90% или 54,0 млн. рублей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515225" y="876300"/>
            <a:ext cx="3676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Договор о привлечении бюджетного кредита из бюджета Краснодарского края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27.04.2024 № 20.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A342B6-92C8-4F2C-9F6D-B8ACADD0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"/>
            <a:ext cx="10515600" cy="86677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Предоставление</a:t>
            </a:r>
            <a:r>
              <a:rPr lang="ru-RU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бюджетных кредитов из бюджета муниципального образования              Усть-Лабинский муниципальный район Краснодарского края в 2025 году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501D56D-9332-4767-8E7D-C86E8677B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781301"/>
            <a:ext cx="10515600" cy="3308350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Ленинское сельское поселение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886 150,00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 marL="342900" indent="-342900">
              <a:buAutoNum type="arabicPeriod"/>
            </a:pP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Кирпильское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сельское поселение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1 576 200,00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Восточное сельское поселение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826 000,00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Братское сельское поселение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1 433 700,00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Суворовское сельское поселение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880 000,00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 marL="342900" indent="-342900">
              <a:buAutoNum type="arabicPeriod"/>
            </a:pP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Усть-Лабинское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городское поселение 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36 600 000,00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Александровское сельское поселение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1 000 000,00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8065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A342B6-92C8-4F2C-9F6D-B8ACADD0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84200"/>
            <a:ext cx="10515600" cy="1587499"/>
          </a:xfrm>
        </p:spPr>
        <p:txBody>
          <a:bodyPr>
            <a:noAutofit/>
          </a:bodyPr>
          <a:lstStyle/>
          <a:p>
            <a:pPr algn="ctr"/>
            <a:endParaRPr lang="ru-RU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501D56D-9332-4767-8E7D-C86E8677B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781301"/>
            <a:ext cx="10515600" cy="3308350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ДОКЛАД  ОКОНЧЕН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8065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975" y="152401"/>
            <a:ext cx="9267825" cy="48577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образование Усть-Лабинский муниципальный район Краснодарского края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1285875"/>
            <a:ext cx="10515600" cy="48037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2</a:t>
            </a:fld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76575" y="1504950"/>
            <a:ext cx="89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3997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CC7DC2-12CF-4928-A4E4-8D979EAE3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192" y="365125"/>
            <a:ext cx="9838944" cy="1325563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итогам исполнения бюджета  за 2025 год: 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- доходы составили 4 505 млн.рублей при плане 4 397 млн. рублей, что составляет 102,5 % исполнения;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- расходы составили 4397 млн.рублей при плане 4 555 млн.рублей, что составляет 96,5 % исполнения.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результате бюджет муниципального образования Усть-Лабинский район исполнен с профицитом     108 млн.рублей.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44557513"/>
              </p:ext>
            </p:extLst>
          </p:nvPr>
        </p:nvGraphicFramePr>
        <p:xfrm>
          <a:off x="783336" y="1872361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xmlns="" id="{59F54884-4A9D-42BA-A15B-DD293EECBE31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3504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900" y="368300"/>
            <a:ext cx="10598150" cy="609600"/>
          </a:xfrm>
        </p:spPr>
        <p:txBody>
          <a:bodyPr anchor="t"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ДОХОДНАЯ ЧАСТЬ БЮДЖЕТА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121400"/>
            <a:ext cx="10515600" cy="292100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3554491622"/>
              </p:ext>
            </p:extLst>
          </p:nvPr>
        </p:nvGraphicFramePr>
        <p:xfrm>
          <a:off x="667512" y="728810"/>
          <a:ext cx="94956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390526"/>
            <a:ext cx="10515600" cy="61912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 поступления собственных доходов бюджета муниципального образования Усть-Лабинский муниципальный район Краснодарского края: 89,2 % 1 462 млн. рублей - налоговые доходы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1304925"/>
            <a:ext cx="10515600" cy="47847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5</a:t>
            </a:fld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336800" y="1033991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390526"/>
            <a:ext cx="10515600" cy="619124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общем объеме поступления доходов бюджета муниципального образования Усть-Лабинский район 63,6 % приходится на безвозмездные поступления. Объем безвозмездных поступлений из бюджета Краснодарского края  в 2025 году составил 2 858 млн. рублей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1162051"/>
            <a:ext cx="10515600" cy="4927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6</a:t>
            </a:fld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150" y="330201"/>
            <a:ext cx="10515600" cy="342899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РАСХОДНАЯ ЧАСТЬ БЮДЖЕТА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8992" y="1257299"/>
            <a:ext cx="9930384" cy="4832351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Финансирование расходов в отчетном периоде производилось в рамках утвержденного бюджета в соответствии со сводной бюджетной росписью и лимитами бюджетных обязательств по казначейской системе исполнения бюджета.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и исполнение расходной части бюджета осуществлялось по принципу программного бюджета.</a:t>
            </a:r>
          </a:p>
          <a:p>
            <a:pPr algn="just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2631072883"/>
              </p:ext>
            </p:extLst>
          </p:nvPr>
        </p:nvGraphicFramePr>
        <p:xfrm>
          <a:off x="2171700" y="2882900"/>
          <a:ext cx="7988300" cy="3255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6898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04187"/>
            <a:ext cx="10515600" cy="3462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РАСХОДНАЯ ЧАСТЬ БЮДЖЕТА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976545"/>
            <a:ext cx="10515600" cy="5113106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60901503"/>
              </p:ext>
            </p:extLst>
          </p:nvPr>
        </p:nvGraphicFramePr>
        <p:xfrm>
          <a:off x="950975" y="929006"/>
          <a:ext cx="9372602" cy="542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675"/>
                <a:gridCol w="2258656"/>
                <a:gridCol w="1285952"/>
                <a:gridCol w="1318922"/>
                <a:gridCol w="1294195"/>
                <a:gridCol w="1492033"/>
                <a:gridCol w="1327169"/>
              </a:tblGrid>
              <a:tr h="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муниципальной программы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2024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план на </a:t>
                      </a: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за 2025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к уточненному плану на 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к 2024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892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образования в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Усть-Лабинском районе»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2 501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3 172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3 170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126,8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4580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«Семейная политика»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088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культуры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Усть-Лабинского района»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232,5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120,2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6419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физической культуры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спорта в Усть-Лабинском районе»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8759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«Молодежь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униципального образования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Усть-Лабинский район»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3578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сельского хозяйства  в Усть-Лабинском районе»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241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«Обеспечение безопасности населения в Усть-Лабинском районе»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150,5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241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«Обеспечение разработки градостроительной документации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образования Усть-Лабинский район»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3371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04187"/>
            <a:ext cx="10515600" cy="3462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РАСХОДНАЯ ЧАСТЬ БЮДЖЕТА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976545"/>
            <a:ext cx="10515600" cy="5113106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08635868"/>
              </p:ext>
            </p:extLst>
          </p:nvPr>
        </p:nvGraphicFramePr>
        <p:xfrm>
          <a:off x="950975" y="991150"/>
          <a:ext cx="9518902" cy="5046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851"/>
                <a:gridCol w="2293912"/>
                <a:gridCol w="1306025"/>
                <a:gridCol w="1339511"/>
                <a:gridCol w="1314396"/>
                <a:gridCol w="1515322"/>
                <a:gridCol w="1347885"/>
              </a:tblGrid>
              <a:tr h="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муниципальной программы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2024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план на </a:t>
                      </a:r>
                    </a:p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за 2025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к уточненному плану на 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к 2024 г.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2688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информационного общества»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540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«Формирование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условий для духовно-нравственного развития граждан»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218,7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694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«Оказание мер социальной поддержки на приобретение (строительство) жилья»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042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«Социальная поддержка граждан»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229,5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241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«Обеспечение автотранспортных услуг для нужд муниципального образования Усть-Лабинский район»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176,0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241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малого и среднего предпринимательства на территории муниципального образования Усть-Лабинский район»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A1B2D-D15D-440D-8A9B-646BA581E9F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7424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3573</TotalTime>
  <Words>730</Words>
  <Application>Microsoft Office PowerPoint</Application>
  <PresentationFormat>Произвольный</PresentationFormat>
  <Paragraphs>233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образование Усть-Лабинский муниципальный район Краснодарского края</vt:lpstr>
      <vt:lpstr>Муниципальное образование Усть-Лабинский муниципальный район Краснодарского края</vt:lpstr>
      <vt:lpstr>По итогам исполнения бюджета  за 2025 год:      - доходы составили 4 505 млн.рублей при плане 4 397 млн. рублей, что составляет 102,5 % исполнения;    - расходы составили 4397 млн.рублей при плане 4 555 млн.рублей, что составляет 96,5 % исполнения. В результате бюджет муниципального образования Усть-Лабинский район исполнен с профицитом     108 млн.рублей.</vt:lpstr>
      <vt:lpstr>ДОХОДНАЯ ЧАСТЬ БЮДЖЕТА</vt:lpstr>
      <vt:lpstr>Структура поступления собственных доходов бюджета муниципального образования Усть-Лабинский муниципальный район Краснодарского края: 89,2 % 1 462 млн. рублей - налоговые доходы</vt:lpstr>
      <vt:lpstr>В общем объеме поступления доходов бюджета муниципального образования Усть-Лабинский район 63,6 % приходится на безвозмездные поступления. Объем безвозмездных поступлений из бюджета Краснодарского края  в 2025 году составил 2 858 млн. рублей</vt:lpstr>
      <vt:lpstr>РАСХОДНАЯ ЧАСТЬ БЮДЖЕТА</vt:lpstr>
      <vt:lpstr>РАСХОДНАЯ ЧАСТЬ БЮДЖЕТА</vt:lpstr>
      <vt:lpstr>РАСХОДНАЯ ЧАСТЬ БЮДЖЕТА</vt:lpstr>
      <vt:lpstr>РАСХОДНАЯ ЧАСТЬ БЮДЖЕТА</vt:lpstr>
      <vt:lpstr>Предоставление межбюджетных трансфертов бюджетам поселений Усть-Лабинского муниципального района Краснодарского края в 2025 году </vt:lpstr>
      <vt:lpstr> Муниципальный долг муниципального образования Усть-Лабинский район </vt:lpstr>
      <vt:lpstr>Предоставление бюджетных кредитов из бюджета муниципального образования              Усть-Лабинский муниципальный район Краснодарского края в 2025 году 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Минимализм</dc:title>
  <dc:creator>User Obstinate</dc:creator>
  <cp:lastModifiedBy>Пользователь Windows</cp:lastModifiedBy>
  <cp:revision>357</cp:revision>
  <dcterms:created xsi:type="dcterms:W3CDTF">2021-05-04T06:37:33Z</dcterms:created>
  <dcterms:modified xsi:type="dcterms:W3CDTF">2026-07-16T06:46:01Z</dcterms:modified>
</cp:coreProperties>
</file>